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28"/>
  </p:notesMasterIdLst>
  <p:handoutMasterIdLst>
    <p:handoutMasterId r:id="rId29"/>
  </p:handoutMasterIdLst>
  <p:sldIdLst>
    <p:sldId id="383" r:id="rId6"/>
    <p:sldId id="373" r:id="rId7"/>
    <p:sldId id="374" r:id="rId8"/>
    <p:sldId id="384" r:id="rId9"/>
    <p:sldId id="275" r:id="rId10"/>
    <p:sldId id="295" r:id="rId11"/>
    <p:sldId id="293" r:id="rId12"/>
    <p:sldId id="296" r:id="rId13"/>
    <p:sldId id="297" r:id="rId14"/>
    <p:sldId id="298" r:id="rId15"/>
    <p:sldId id="299" r:id="rId16"/>
    <p:sldId id="386" r:id="rId17"/>
    <p:sldId id="300" r:id="rId18"/>
    <p:sldId id="301" r:id="rId19"/>
    <p:sldId id="385" r:id="rId20"/>
    <p:sldId id="302" r:id="rId21"/>
    <p:sldId id="303" r:id="rId22"/>
    <p:sldId id="304" r:id="rId23"/>
    <p:sldId id="305" r:id="rId24"/>
    <p:sldId id="307" r:id="rId25"/>
    <p:sldId id="308" r:id="rId26"/>
    <p:sldId id="381" r:id="rId27"/>
  </p:sldIdLst>
  <p:sldSz cx="9144000" cy="5143500" type="screen16x9"/>
  <p:notesSz cx="6858000" cy="9144000"/>
  <p:embeddedFontLst>
    <p:embeddedFont>
      <p:font typeface="Open Sans" panose="020B0606030504020204" pitchFamily="34" charset="0"/>
      <p:regular r:id="rId30"/>
      <p:bold r:id="rId31"/>
      <p:italic r:id="rId32"/>
      <p:boldItalic r:id="rId33"/>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6"/>
    <a:srgbClr val="F6D52E"/>
    <a:srgbClr val="016728"/>
    <a:srgbClr val="11A255"/>
    <a:srgbClr val="F0F0F0"/>
    <a:srgbClr val="E3C029"/>
    <a:srgbClr val="B98F16"/>
    <a:srgbClr val="D2AD15"/>
    <a:srgbClr val="7EB57C"/>
    <a:srgbClr val="27E98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0234E0-FFE0-E448-AD10-F828208CF733}" v="1" dt="2024-09-30T12:33:23.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7" autoAdjust="0"/>
    <p:restoredTop sz="51453" autoAdjust="0"/>
  </p:normalViewPr>
  <p:slideViewPr>
    <p:cSldViewPr snapToGrid="0" snapToObjects="1">
      <p:cViewPr varScale="1">
        <p:scale>
          <a:sx n="75" d="100"/>
          <a:sy n="75" d="100"/>
        </p:scale>
        <p:origin x="2640" y="60"/>
      </p:cViewPr>
      <p:guideLst>
        <p:guide orient="horz" pos="819"/>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émon Dammers" userId="S::remon.dammers@denhaag.nl::f8b3c8c4-3c37-4aa8-a62a-a309fe18c6b7" providerId="AD" clId="Web-{BD0234E0-FFE0-E448-AD10-F828208CF733}"/>
    <pc:docChg chg="delSld">
      <pc:chgData name="Rémon Dammers" userId="S::remon.dammers@denhaag.nl::f8b3c8c4-3c37-4aa8-a62a-a309fe18c6b7" providerId="AD" clId="Web-{BD0234E0-FFE0-E448-AD10-F828208CF733}" dt="2024-09-30T12:33:23.668" v="0"/>
      <pc:docMkLst>
        <pc:docMk/>
      </pc:docMkLst>
      <pc:sldChg chg="del">
        <pc:chgData name="Rémon Dammers" userId="S::remon.dammers@denhaag.nl::f8b3c8c4-3c37-4aa8-a62a-a309fe18c6b7" providerId="AD" clId="Web-{BD0234E0-FFE0-E448-AD10-F828208CF733}" dt="2024-09-30T12:33:23.668" v="0"/>
        <pc:sldMkLst>
          <pc:docMk/>
          <pc:sldMk cId="2641682245"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A6272B6-BFC7-664C-AB45-94000F60F306}" type="datetime1">
              <a:rPr lang="nl-NL" smtClean="0"/>
              <a:t>30-9-2024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469C3B-967C-473A-94C5-4BD93383D3FF}" type="slidenum">
              <a:rPr lang="en-US"/>
              <a:pPr>
                <a:defRPr/>
              </a:pPr>
              <a:t>‹nr.›</a:t>
            </a:fld>
            <a:endParaRPr lang="en-US"/>
          </a:p>
        </p:txBody>
      </p:sp>
    </p:spTree>
    <p:extLst>
      <p:ext uri="{BB962C8B-B14F-4D97-AF65-F5344CB8AC3E}">
        <p14:creationId xmlns:p14="http://schemas.microsoft.com/office/powerpoint/2010/main" val="4183151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9F56C22-1804-9A4B-97DB-32BB940E4280}" type="datetime1">
              <a:rPr lang="nl-NL" smtClean="0"/>
              <a:t>30-9-2024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72EF5D1-4C40-46D5-A76E-C2C439B27382}" type="slidenum">
              <a:rPr lang="nl-NL"/>
              <a:pPr>
                <a:defRPr/>
              </a:pPr>
              <a:t>‹nr.›</a:t>
            </a:fld>
            <a:endParaRPr lang="nl-NL"/>
          </a:p>
        </p:txBody>
      </p:sp>
    </p:spTree>
    <p:extLst>
      <p:ext uri="{BB962C8B-B14F-4D97-AF65-F5344CB8AC3E}">
        <p14:creationId xmlns:p14="http://schemas.microsoft.com/office/powerpoint/2010/main" val="271651183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47W0FcbKO6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embed/JGjeaHe7GkY?cc_load_policy=1&amp;cc_lang_pref=nl&amp;autoplay=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47W0FcbKO6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embed/JGjeaHe7GkY?cc_load_policy=1&amp;cc_lang_pref=nl&amp;autoplay=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800" b="0" i="0" u="none" strike="noStrike" dirty="0">
                <a:solidFill>
                  <a:srgbClr val="000000"/>
                </a:solidFill>
                <a:effectLst/>
                <a:latin typeface="Calibri" panose="020F0502020204030204" pitchFamily="34" charset="0"/>
              </a:rPr>
              <a:t>VERBRUIKSMATERIAAL</a:t>
            </a:r>
          </a:p>
          <a:p>
            <a:pPr marL="285750" indent="-285750">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Werkbladen, deze mag je mee naar huis geven;</a:t>
            </a:r>
          </a:p>
          <a:p>
            <a:pPr marL="285750" indent="-285750">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Grote poster, deze mag je houden en kun je ophangen in je klas;</a:t>
            </a:r>
          </a:p>
          <a:p>
            <a:pPr marL="285750" indent="-285750">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De overige materialen graag retour in de </a:t>
            </a:r>
            <a:r>
              <a:rPr lang="nl-NL" sz="1800" b="0" i="0" u="none" strike="noStrike" dirty="0" err="1">
                <a:solidFill>
                  <a:srgbClr val="000000"/>
                </a:solidFill>
                <a:effectLst/>
                <a:latin typeface="Calibri" panose="020F0502020204030204" pitchFamily="34" charset="0"/>
              </a:rPr>
              <a:t>leskist</a:t>
            </a:r>
            <a:r>
              <a:rPr lang="nl-NL" sz="1800" b="0" i="0" u="none" strike="noStrike" dirty="0">
                <a:solidFill>
                  <a:srgbClr val="000000"/>
                </a:solidFill>
                <a:effectLst/>
                <a:latin typeface="Calibri" panose="020F0502020204030204" pitchFamily="34" charset="0"/>
              </a:rPr>
              <a:t>.</a:t>
            </a:r>
          </a:p>
          <a:p>
            <a:pPr marL="0" indent="0">
              <a:buNone/>
            </a:pPr>
            <a:endParaRPr lang="nl-NL" b="0" i="0" dirty="0">
              <a:solidFill>
                <a:srgbClr val="03031A"/>
              </a:solidFill>
              <a:effectLst/>
              <a:latin typeface="graphik"/>
            </a:endParaRPr>
          </a:p>
          <a:p>
            <a:pPr marL="0" indent="0">
              <a:buNone/>
            </a:pPr>
            <a:r>
              <a:rPr lang="nl-NL" dirty="0"/>
              <a:t>VOORBEREIDING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dirty="0"/>
              <a:t>Lees de leshandleiding, zet de </a:t>
            </a:r>
            <a:r>
              <a:rPr lang="nl-NL" dirty="0" err="1"/>
              <a:t>powerpoint</a:t>
            </a:r>
            <a:r>
              <a:rPr lang="nl-NL" dirty="0"/>
              <a:t> klaar en bereid de les voor.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dirty="0"/>
              <a:t>Controleer of de video op slide 6 werkt: </a:t>
            </a: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https://www.youtube.com/watch?v=47W0FcbKO68 </a:t>
            </a:r>
            <a:r>
              <a:rPr lang="nl-NL" b="0" i="0" dirty="0">
                <a:solidFill>
                  <a:srgbClr val="000000"/>
                </a:solidFill>
                <a:effectLst/>
                <a:latin typeface="Times New Roman" panose="02020603050405020304" pitchFamily="18" charset="0"/>
              </a:rPr>
              <a:t>(Nederlands gesproken)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b="0" i="0" dirty="0">
                <a:solidFill>
                  <a:srgbClr val="000000"/>
                </a:solidFill>
                <a:effectLst/>
                <a:latin typeface="Times New Roman" panose="02020603050405020304" pitchFamily="18" charset="0"/>
              </a:rPr>
              <a:t>Controleer of de video op slide 7 werkt: </a:t>
            </a:r>
            <a:r>
              <a:rPr lang="nl-NL" sz="1200" b="0" i="0" u="sng" strike="noStrike" dirty="0">
                <a:solidFill>
                  <a:srgbClr val="512DA8"/>
                </a:solidFill>
                <a:effectLst/>
                <a:latin typeface="Arial" panose="020B0604020202020204" pitchFamily="34" charset="0"/>
                <a:hlinkClick r:id="rId4"/>
              </a:rPr>
              <a:t>https://www.youtube.com/embed/JGjeaHe7GkY?cc_load_policy=1&amp;cc_lang_pref=nl&amp;autoplay=1</a:t>
            </a:r>
            <a:r>
              <a:rPr lang="nl-NL" b="0" i="0" dirty="0">
                <a:solidFill>
                  <a:srgbClr val="000000"/>
                </a:solidFill>
                <a:effectLst/>
                <a:latin typeface="Times New Roman" panose="02020603050405020304" pitchFamily="18" charset="0"/>
              </a:rPr>
              <a:t> (Engels gesproken, Nederlandse ondertiteling aanzetten)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b="0" i="0" dirty="0">
                <a:solidFill>
                  <a:srgbClr val="000000"/>
                </a:solidFill>
                <a:effectLst/>
                <a:latin typeface="Times New Roman" panose="02020603050405020304" pitchFamily="18" charset="0"/>
              </a:rPr>
              <a:t>Kies welke video je in de les wil gebruiken: de video op slide 5 of de video op slide 6.</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b="0" i="0" dirty="0">
                <a:solidFill>
                  <a:srgbClr val="000000"/>
                </a:solidFill>
                <a:effectLst/>
                <a:latin typeface="Times New Roman" panose="02020603050405020304" pitchFamily="18" charset="0"/>
              </a:rPr>
              <a:t>Leg voor elke leerling een werkblad klaar.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b="0" i="0" dirty="0">
                <a:solidFill>
                  <a:srgbClr val="000000"/>
                </a:solidFill>
                <a:effectLst/>
                <a:latin typeface="Times New Roman" panose="02020603050405020304" pitchFamily="18" charset="0"/>
              </a:rPr>
              <a:t>Maak groepen van vier leerlingen voor het spel op slide 15.</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b="0" i="0" dirty="0">
                <a:solidFill>
                  <a:srgbClr val="000000"/>
                </a:solidFill>
                <a:effectLst/>
                <a:latin typeface="Times New Roman" panose="02020603050405020304" pitchFamily="18" charset="0"/>
              </a:rPr>
              <a:t>Leg voor elke groep het volgende klaar:</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b="0" i="0" dirty="0">
                <a:solidFill>
                  <a:srgbClr val="000000"/>
                </a:solidFill>
                <a:effectLst/>
                <a:latin typeface="Times New Roman" panose="02020603050405020304" pitchFamily="18" charset="0"/>
              </a:rPr>
              <a:t>een dier-onderlegger</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b="0" i="0" dirty="0">
                <a:solidFill>
                  <a:srgbClr val="000000"/>
                </a:solidFill>
                <a:effectLst/>
                <a:latin typeface="Times New Roman" panose="02020603050405020304" pitchFamily="18" charset="0"/>
              </a:rPr>
              <a:t>een plant-onderlegger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b="0" i="0" dirty="0">
                <a:solidFill>
                  <a:srgbClr val="000000"/>
                </a:solidFill>
                <a:effectLst/>
                <a:latin typeface="Times New Roman" panose="02020603050405020304" pitchFamily="18" charset="0"/>
              </a:rPr>
              <a:t>een eiwitblad</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b="0" i="0" dirty="0">
                <a:solidFill>
                  <a:srgbClr val="000000"/>
                </a:solidFill>
                <a:effectLst/>
                <a:latin typeface="Times New Roman" panose="02020603050405020304" pitchFamily="18" charset="0"/>
              </a:rPr>
              <a:t>een wit zakje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dirty="0"/>
              <a:t>Zorg dat de leerlingen potlood, kleurpotlood en/of stiften beschikbaar hebben.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nl-NL" dirty="0"/>
              <a:t>Hang de grote poster op. </a:t>
            </a: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2</a:t>
            </a:fld>
            <a:endParaRPr lang="nl-NL"/>
          </a:p>
        </p:txBody>
      </p:sp>
    </p:spTree>
    <p:extLst>
      <p:ext uri="{BB962C8B-B14F-4D97-AF65-F5344CB8AC3E}">
        <p14:creationId xmlns:p14="http://schemas.microsoft.com/office/powerpoint/2010/main" val="2973205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uit dat eiwitten bouwstoffen zijn voor je lichaam. Bouwblokjes waarmee je lichaam is opgebouwd en waarmee je kunt groeien. </a:t>
            </a:r>
          </a:p>
          <a:p>
            <a:endParaRPr lang="nl-NL" dirty="0"/>
          </a:p>
          <a:p>
            <a:r>
              <a:rPr lang="nl-NL" dirty="0"/>
              <a:t>Eiwitten zitten in eten. Zo komt je lichaam aan de eiwitten die het nodig heeft.</a:t>
            </a: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11</a:t>
            </a:fld>
            <a:endParaRPr lang="nl-NL"/>
          </a:p>
        </p:txBody>
      </p:sp>
    </p:spTree>
    <p:extLst>
      <p:ext uri="{BB962C8B-B14F-4D97-AF65-F5344CB8AC3E}">
        <p14:creationId xmlns:p14="http://schemas.microsoft.com/office/powerpoint/2010/main" val="65625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nl-NL" sz="1000" b="0" i="0" u="none" strike="noStrike" dirty="0">
                <a:solidFill>
                  <a:srgbClr val="000000"/>
                </a:solidFill>
                <a:effectLst/>
                <a:latin typeface="Calibri" panose="020F0502020204030204" pitchFamily="34" charset="0"/>
              </a:rPr>
              <a:t>Vertel dat je lichaam van eiwitten is gemaakt. Dat zit zo:</a:t>
            </a:r>
          </a:p>
          <a:p>
            <a:pPr rtl="0" fontAlgn="base">
              <a:spcBef>
                <a:spcPts val="0"/>
              </a:spcBef>
              <a:spcAft>
                <a:spcPts val="0"/>
              </a:spcAft>
              <a:buFont typeface="Arial" panose="020B0604020202020204" pitchFamily="34" charset="0"/>
              <a:buNone/>
            </a:pPr>
            <a:endParaRPr lang="nl-NL" sz="1000" b="0" i="0" u="none" strike="noStrike"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sz="1000" b="0" i="0" u="none" strike="noStrike" dirty="0">
                <a:solidFill>
                  <a:srgbClr val="000000"/>
                </a:solidFill>
                <a:effectLst/>
                <a:latin typeface="Calibri" panose="020F0502020204030204" pitchFamily="34" charset="0"/>
              </a:rPr>
              <a:t>Je lichaam is opgebouwd uit cellen. Alle cellen bevatten eiwit.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sz="1000" kern="100" dirty="0">
                <a:effectLst/>
                <a:latin typeface="Calibri" panose="020F0502020204030204" pitchFamily="34" charset="0"/>
                <a:ea typeface="Calibri" panose="020F0502020204030204" pitchFamily="34" charset="0"/>
                <a:cs typeface="Times New Roman" panose="02020603050405020304" pitchFamily="18" charset="0"/>
              </a:rPr>
              <a:t>Alles in je lichaam bestaat dus uit eiwitten!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sz="1000" kern="100" dirty="0">
                <a:effectLst/>
                <a:latin typeface="Calibri" panose="020F0502020204030204" pitchFamily="34" charset="0"/>
                <a:ea typeface="Calibri" panose="020F0502020204030204" pitchFamily="34" charset="0"/>
                <a:cs typeface="Times New Roman" panose="02020603050405020304" pitchFamily="18" charset="0"/>
              </a:rPr>
              <a:t>Eiwitten zitten dus in je botten, je bloed, je hersenen, je huid, je haren, je nagels, je spieren, je zenuwen en je organen.</a:t>
            </a:r>
          </a:p>
          <a:p>
            <a:pPr rtl="0" fontAlgn="base">
              <a:spcBef>
                <a:spcPts val="0"/>
              </a:spcBef>
              <a:spcAft>
                <a:spcPts val="0"/>
              </a:spcAft>
              <a:buFont typeface="Arial" panose="020B0604020202020204" pitchFamily="34" charset="0"/>
              <a:buNone/>
            </a:pPr>
            <a:endParaRPr lang="nl-NL" sz="1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None/>
            </a:pPr>
            <a:r>
              <a:rPr lang="nl-NL" sz="1000" b="0" i="0" u="none" strike="noStrike" dirty="0">
                <a:solidFill>
                  <a:srgbClr val="000000"/>
                </a:solidFill>
                <a:effectLst/>
                <a:latin typeface="Calibri" panose="020F0502020204030204" pitchFamily="34" charset="0"/>
              </a:rPr>
              <a:t>Eiwitten zijn het meest belangrijk voor je spieren.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sz="1000" b="0" i="0" u="none" strike="noStrike" dirty="0">
                <a:solidFill>
                  <a:srgbClr val="000000"/>
                </a:solidFill>
                <a:effectLst/>
                <a:latin typeface="Calibri" panose="020F0502020204030204" pitchFamily="34" charset="0"/>
              </a:rPr>
              <a:t>Als je groeit, heb je extra eiwitten nodig.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sz="1000" b="0" i="0" u="none" strike="noStrike" dirty="0">
                <a:solidFill>
                  <a:srgbClr val="000000"/>
                </a:solidFill>
                <a:effectLst/>
                <a:latin typeface="Calibri" panose="020F0502020204030204" pitchFamily="34" charset="0"/>
              </a:rPr>
              <a:t>Want je lichaam moet veel nieuwe cellen maken.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nl-NL" sz="1000" kern="100" dirty="0">
                <a:effectLst/>
                <a:latin typeface="Calibri" panose="020F0502020204030204" pitchFamily="34" charset="0"/>
                <a:ea typeface="Calibri" panose="020F0502020204030204" pitchFamily="34" charset="0"/>
                <a:cs typeface="Times New Roman" panose="02020603050405020304" pitchFamily="18" charset="0"/>
              </a:rPr>
              <a:t>Maar ook als je niet meer groeit, maakt je lichaam elke dag nieuwe cellen aan. Dus ook dan heb je eiwit nodig.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nl-NL"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PLUS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Eiwitten zijn ook nodig om je lichaam goed te laten werken.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Ze helpen voedsel verteren, ze beschermen je tegen ziektes en ze helpen stoffen door je lichaam te brengen.</a:t>
            </a:r>
          </a:p>
          <a:p>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12</a:t>
            </a:fld>
            <a:endParaRPr lang="nl-NL"/>
          </a:p>
        </p:txBody>
      </p:sp>
    </p:spTree>
    <p:extLst>
      <p:ext uri="{BB962C8B-B14F-4D97-AF65-F5344CB8AC3E}">
        <p14:creationId xmlns:p14="http://schemas.microsoft.com/office/powerpoint/2010/main" val="78814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nl-NL" sz="10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Vertel dat je elke dag ongeveer 1 gram eiwit voor elke kilo die je weegt moet eten. (Als je niet in de groei bent, veel sport of zwanger bent is dat overigens iets minder).</a:t>
            </a:r>
          </a:p>
          <a:p>
            <a:pPr rtl="0" fontAlgn="base">
              <a:spcBef>
                <a:spcPts val="0"/>
              </a:spcBef>
              <a:spcAft>
                <a:spcPts val="0"/>
              </a:spcAft>
              <a:buFont typeface="Arial" panose="020B0604020202020204" pitchFamily="34" charset="0"/>
              <a:buNone/>
            </a:pPr>
            <a:r>
              <a:rPr lang="nl-NL" sz="10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Voor kinderen van 6-9 jaar is dat ongeveer 36 kilogram, dus 36 gram eiwit per dag.</a:t>
            </a:r>
          </a:p>
          <a:p>
            <a:pPr rtl="0" fontAlgn="base">
              <a:spcBef>
                <a:spcPts val="0"/>
              </a:spcBef>
              <a:spcAft>
                <a:spcPts val="0"/>
              </a:spcAft>
              <a:buFont typeface="Arial" panose="020B0604020202020204" pitchFamily="34" charset="0"/>
              <a:buNone/>
            </a:pPr>
            <a:r>
              <a:rPr lang="nl-NL" sz="10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 eet meestal 3 maaltijden (ontbijt, lunch en avondeten). Per maaltijd zou je dus ongeveer 12 gram eiwit moeten eten.</a:t>
            </a:r>
            <a:endParaRPr lang="nl-NL"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nl-NL"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PLUS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Als kinderen hun gewicht weten, kunnen ze uitrekenen hoeveel eiwit zijzelf moeten eten.</a:t>
            </a:r>
          </a:p>
          <a:p>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13</a:t>
            </a:fld>
            <a:endParaRPr lang="nl-NL"/>
          </a:p>
        </p:txBody>
      </p:sp>
    </p:spTree>
    <p:extLst>
      <p:ext uri="{BB962C8B-B14F-4D97-AF65-F5344CB8AC3E}">
        <p14:creationId xmlns:p14="http://schemas.microsoft.com/office/powerpoint/2010/main" val="324687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nl-NL" sz="1000" b="0" i="0" u="none" strike="noStrike" dirty="0">
                <a:solidFill>
                  <a:srgbClr val="000000"/>
                </a:solidFill>
                <a:effectLst/>
                <a:latin typeface="Calibri" panose="020F0502020204030204" pitchFamily="34" charset="0"/>
              </a:rPr>
              <a:t>Herhaal dat je eiwitten binnen krijgt door te eten. Je hebt dus elke dag ongeveer 12 gram nodig bij het ontbijt. Maar wat moet je dan eten?</a:t>
            </a:r>
          </a:p>
          <a:p>
            <a:pPr rtl="0" fontAlgn="base">
              <a:spcBef>
                <a:spcPts val="0"/>
              </a:spcBef>
              <a:spcAft>
                <a:spcPts val="0"/>
              </a:spcAft>
              <a:buFont typeface="Arial" panose="020B0604020202020204" pitchFamily="34" charset="0"/>
              <a:buNone/>
            </a:pPr>
            <a:endParaRPr lang="nl-NL" sz="1000" b="0" i="0" u="none" strike="noStrike" dirty="0">
              <a:solidFill>
                <a:srgbClr val="000000"/>
              </a:solidFill>
              <a:effectLst/>
              <a:latin typeface="Calibri" panose="020F0502020204030204" pitchFamily="34" charset="0"/>
            </a:endParaRPr>
          </a:p>
          <a:p>
            <a:pPr rtl="0" fontAlgn="base">
              <a:spcBef>
                <a:spcPts val="0"/>
              </a:spcBef>
              <a:spcAft>
                <a:spcPts val="0"/>
              </a:spcAft>
              <a:buFont typeface="Arial" panose="020B0604020202020204" pitchFamily="34" charset="0"/>
              <a:buNone/>
            </a:pPr>
            <a:r>
              <a:rPr lang="nl-NL" sz="1000" b="0" i="0" u="none" strike="noStrike" dirty="0">
                <a:solidFill>
                  <a:srgbClr val="000000"/>
                </a:solidFill>
                <a:effectLst/>
                <a:latin typeface="Calibri" panose="020F0502020204030204" pitchFamily="34" charset="0"/>
              </a:rPr>
              <a:t>Bespreek aan de hand van deze slide in welk eten eiwit zit:</a:t>
            </a:r>
          </a:p>
          <a:p>
            <a:pPr marL="171450" indent="-171450" rtl="0" fontAlgn="base">
              <a:spcBef>
                <a:spcPts val="0"/>
              </a:spcBef>
              <a:spcAft>
                <a:spcPts val="0"/>
              </a:spcAft>
              <a:buFont typeface="Arial" panose="020B0604020202020204" pitchFamily="34" charset="0"/>
              <a:buChar char="•"/>
            </a:pPr>
            <a:r>
              <a:rPr lang="nl-NL" sz="1000" b="0" i="0" u="none" strike="noStrike" dirty="0">
                <a:solidFill>
                  <a:srgbClr val="000000"/>
                </a:solidFill>
                <a:effectLst/>
                <a:latin typeface="Calibri" panose="020F0502020204030204" pitchFamily="34" charset="0"/>
              </a:rPr>
              <a:t>Eiwit zit in alle soorten vlees en vis. Dus kip, rund, zalm, boterhamworst en gehakt.</a:t>
            </a:r>
          </a:p>
          <a:p>
            <a:pPr marL="171450" indent="-171450" rtl="0" fontAlgn="base">
              <a:spcBef>
                <a:spcPts val="0"/>
              </a:spcBef>
              <a:spcAft>
                <a:spcPts val="0"/>
              </a:spcAft>
              <a:buFont typeface="Arial" panose="020B0604020202020204" pitchFamily="34" charset="0"/>
              <a:buChar char="•"/>
            </a:pPr>
            <a:r>
              <a:rPr lang="nl-NL" sz="1000" b="0" i="0" u="none" strike="noStrike" dirty="0">
                <a:solidFill>
                  <a:srgbClr val="000000"/>
                </a:solidFill>
                <a:effectLst/>
                <a:latin typeface="Calibri" panose="020F0502020204030204" pitchFamily="34" charset="0"/>
              </a:rPr>
              <a:t>Eiwit zit ook in alle dingen die van melk gemaakt zijn, zoals boter, yoghurt en kaas. En in eieren.</a:t>
            </a:r>
          </a:p>
          <a:p>
            <a:pPr marL="171450" indent="-171450" rtl="0" fontAlgn="base">
              <a:spcBef>
                <a:spcPts val="0"/>
              </a:spcBef>
              <a:spcAft>
                <a:spcPts val="0"/>
              </a:spcAft>
              <a:buFont typeface="Arial" panose="020B0604020202020204" pitchFamily="34" charset="0"/>
              <a:buChar char="•"/>
            </a:pPr>
            <a:r>
              <a:rPr lang="nl-NL" sz="1000" b="0" i="0" u="none" strike="noStrike" dirty="0">
                <a:solidFill>
                  <a:srgbClr val="000000"/>
                </a:solidFill>
                <a:effectLst/>
                <a:latin typeface="Calibri" panose="020F0502020204030204" pitchFamily="34" charset="0"/>
              </a:rPr>
              <a:t>In soja en alle dingen die van soja gemaakt zijn zit eiwit. Zoals sojamelk en tofu.</a:t>
            </a:r>
          </a:p>
          <a:p>
            <a:pPr marL="171450" indent="-171450" rtl="0" fontAlgn="base">
              <a:spcBef>
                <a:spcPts val="0"/>
              </a:spcBef>
              <a:spcAft>
                <a:spcPts val="0"/>
              </a:spcAft>
              <a:buFont typeface="Arial" panose="020B0604020202020204" pitchFamily="34" charset="0"/>
              <a:buChar char="•"/>
            </a:pPr>
            <a:r>
              <a:rPr lang="nl-NL" sz="1000" b="0" i="0" u="none" strike="noStrike" dirty="0">
                <a:solidFill>
                  <a:srgbClr val="000000"/>
                </a:solidFill>
                <a:effectLst/>
                <a:latin typeface="Calibri" panose="020F0502020204030204" pitchFamily="34" charset="0"/>
              </a:rPr>
              <a:t>Peulvruchten zijn linzen, kikkererwten, bruine bonen, kidneybonen enzovoort. Daar zit ook veel eiwit in.</a:t>
            </a:r>
          </a:p>
          <a:p>
            <a:pPr marL="171450" indent="-171450" rtl="0" fontAlgn="base">
              <a:spcBef>
                <a:spcPts val="0"/>
              </a:spcBef>
              <a:spcAft>
                <a:spcPts val="0"/>
              </a:spcAft>
              <a:buFont typeface="Arial" panose="020B0604020202020204" pitchFamily="34" charset="0"/>
              <a:buChar char="•"/>
            </a:pPr>
            <a:r>
              <a:rPr lang="nl-NL" sz="1000" b="0" i="0" u="none" strike="noStrike" dirty="0">
                <a:solidFill>
                  <a:srgbClr val="000000"/>
                </a:solidFill>
                <a:effectLst/>
                <a:latin typeface="Calibri" panose="020F0502020204030204" pitchFamily="34" charset="0"/>
              </a:rPr>
              <a:t>In alle soorten noten en zaden zit eiwit. Dus in walnoten, hazelnoten, lijnzaad, sesamzaad, zonnebloempitten, enzovoort.</a:t>
            </a:r>
          </a:p>
          <a:p>
            <a:pPr marL="171450" indent="-171450" rtl="0" fontAlgn="base">
              <a:spcBef>
                <a:spcPts val="0"/>
              </a:spcBef>
              <a:spcAft>
                <a:spcPts val="0"/>
              </a:spcAft>
              <a:buFont typeface="Arial" panose="020B0604020202020204" pitchFamily="34" charset="0"/>
              <a:buChar char="•"/>
            </a:pPr>
            <a:r>
              <a:rPr lang="nl-NL" sz="1000" b="0" i="0" u="none" strike="noStrike" dirty="0">
                <a:solidFill>
                  <a:srgbClr val="000000"/>
                </a:solidFill>
                <a:effectLst/>
                <a:latin typeface="Calibri" panose="020F0502020204030204" pitchFamily="34" charset="0"/>
              </a:rPr>
              <a:t>In granen zit ook eiwit. Dus tarwe, rogge, haver, rijst. En dus ook in brood, pasta, havermout enzovoort.</a:t>
            </a:r>
          </a:p>
          <a:p>
            <a:pPr marL="171450" indent="-171450" rtl="0" fontAlgn="base">
              <a:spcBef>
                <a:spcPts val="0"/>
              </a:spcBef>
              <a:spcAft>
                <a:spcPts val="0"/>
              </a:spcAft>
              <a:buFont typeface="Arial" panose="020B0604020202020204" pitchFamily="34" charset="0"/>
              <a:buChar char="•"/>
            </a:pPr>
            <a:r>
              <a:rPr lang="nl-NL" sz="1000" b="0" i="0" u="none" strike="noStrike" dirty="0">
                <a:solidFill>
                  <a:srgbClr val="000000"/>
                </a:solidFill>
                <a:effectLst/>
                <a:latin typeface="Calibri" panose="020F0502020204030204" pitchFamily="34" charset="0"/>
              </a:rPr>
              <a:t>In groenten zit ook eiwit, vooral in broccoli, spinazie en avocado. In fruit zit weinig eiwit. Groente en fruit zijn wel heel belangrijk voor je, want er zitten een hoop vezels, vitamine en mineralen in die je lichaam ook nodig heeft!</a:t>
            </a:r>
          </a:p>
          <a:p>
            <a:pPr rtl="0" fontAlgn="base">
              <a:spcBef>
                <a:spcPts val="0"/>
              </a:spcBef>
              <a:spcAft>
                <a:spcPts val="0"/>
              </a:spcAft>
              <a:buFont typeface="Arial" panose="020B0604020202020204" pitchFamily="34" charset="0"/>
              <a:buNone/>
            </a:pPr>
            <a:endParaRPr lang="nl-NL" sz="1000" b="0" i="0" u="none" strike="noStrike" dirty="0">
              <a:solidFill>
                <a:srgbClr val="000000"/>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14</a:t>
            </a:fld>
            <a:endParaRPr lang="nl-NL"/>
          </a:p>
        </p:txBody>
      </p:sp>
    </p:spTree>
    <p:extLst>
      <p:ext uri="{BB962C8B-B14F-4D97-AF65-F5344CB8AC3E}">
        <p14:creationId xmlns:p14="http://schemas.microsoft.com/office/powerpoint/2010/main" val="277831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uit dat eiwit in je eten van een dier of van een plant kan zijn.</a:t>
            </a:r>
          </a:p>
          <a:p>
            <a:endParaRPr lang="nl-NL" dirty="0"/>
          </a:p>
          <a:p>
            <a:r>
              <a:rPr lang="nl-NL" dirty="0"/>
              <a:t>Leg het spel uit:</a:t>
            </a:r>
          </a:p>
          <a:p>
            <a:pPr marL="171450" indent="-171450">
              <a:buFont typeface="Arial" panose="020B0604020202020204" pitchFamily="34" charset="0"/>
              <a:buChar char="•"/>
            </a:pPr>
            <a:r>
              <a:rPr lang="nl-NL" dirty="0"/>
              <a:t>Elke groep krijgt een wit zakje. Daarin zitten acht soorten eten. Laat een wit zakje zien.</a:t>
            </a:r>
          </a:p>
          <a:p>
            <a:pPr marL="171450" indent="-171450">
              <a:buFont typeface="Arial" panose="020B0604020202020204" pitchFamily="34" charset="0"/>
              <a:buChar char="•"/>
            </a:pPr>
            <a:r>
              <a:rPr lang="nl-NL" dirty="0"/>
              <a:t>De leerlingen mogen om de beurt één stuk eten uit het zakje pakken. </a:t>
            </a:r>
          </a:p>
          <a:p>
            <a:pPr marL="171450" indent="-171450">
              <a:buFont typeface="Arial" panose="020B0604020202020204" pitchFamily="34" charset="0"/>
              <a:buChar char="•"/>
            </a:pPr>
            <a:r>
              <a:rPr lang="nl-NL" dirty="0"/>
              <a:t>Samen bedenkt de groep voor dit eten of het van een dier of van een plant komt.</a:t>
            </a:r>
          </a:p>
          <a:p>
            <a:pPr marL="171450" indent="-171450">
              <a:buFont typeface="Arial" panose="020B0604020202020204" pitchFamily="34" charset="0"/>
              <a:buChar char="•"/>
            </a:pPr>
            <a:r>
              <a:rPr lang="nl-NL" dirty="0"/>
              <a:t>De leerlingen zetten het eten op de goede plek: op de dier-onderlegger of op de plant-onderlegger. Laat de onderleggers zien.</a:t>
            </a:r>
          </a:p>
          <a:p>
            <a:pPr marL="171450" indent="-171450">
              <a:buFont typeface="Arial" panose="020B0604020202020204" pitchFamily="34" charset="0"/>
              <a:buChar char="•"/>
            </a:pPr>
            <a:r>
              <a:rPr lang="nl-NL" dirty="0"/>
              <a:t>Welke groep heeft als eerste alle soorten eten op de juiste plek staan?</a:t>
            </a:r>
          </a:p>
          <a:p>
            <a:pPr marL="171450" indent="-171450">
              <a:buFont typeface="Arial" panose="020B0604020202020204" pitchFamily="34" charset="0"/>
              <a:buChar char="•"/>
            </a:pPr>
            <a:endParaRPr lang="nl-NL"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dirty="0"/>
              <a:t>Geef eventueel één voorbeeld. Zorg vervolgens dat elke groep van vier leerlingen een dier-onderlegger, een plant-onderlegger en een wit zakje krijgt.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dirty="0"/>
              <a:t>Start het spel. Loop rond en geef telkens aan welk eten de groepen op de juiste plek hebben staan. Op slide 16 en 17 staat toegelicht wat in </a:t>
            </a:r>
            <a:r>
              <a:rPr lang="nl-NL"/>
              <a:t>de zakjes zit.</a:t>
            </a:r>
            <a:endParaRPr lang="nl-NL"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nl-NL"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b="1" dirty="0"/>
              <a:t>LET OP </a:t>
            </a:r>
            <a:r>
              <a:rPr lang="nl-NL" dirty="0"/>
              <a:t>De potjes zijn dichtgelijmd. </a:t>
            </a: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15</a:t>
            </a:fld>
            <a:endParaRPr lang="nl-NL"/>
          </a:p>
        </p:txBody>
      </p:sp>
    </p:spTree>
    <p:extLst>
      <p:ext uri="{BB962C8B-B14F-4D97-AF65-F5344CB8AC3E}">
        <p14:creationId xmlns:p14="http://schemas.microsoft.com/office/powerpoint/2010/main" val="303006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Rond het spel klassikaal af, controleer en bespreek samen met de leerlingen de indeling van eiwitten.</a:t>
            </a:r>
          </a:p>
          <a:p>
            <a:endParaRPr lang="nl-NL" dirty="0"/>
          </a:p>
          <a:p>
            <a:r>
              <a:rPr lang="nl-NL" dirty="0"/>
              <a:t>Op deze slide staan de dierlijk eiwitten, op de volgende slide de plantaardige eiwitten</a:t>
            </a:r>
          </a:p>
          <a:p>
            <a:endParaRPr lang="nl-NL" dirty="0"/>
          </a:p>
          <a:p>
            <a:r>
              <a:rPr lang="nl-NL" dirty="0"/>
              <a:t>TIP Heb je een wit zakje over? Gebruik dit eten om te laten zien. Houd het vlees omhoog. Wie heeft vlees? </a:t>
            </a:r>
          </a:p>
          <a:p>
            <a:r>
              <a:rPr lang="nl-NL" dirty="0"/>
              <a:t>Vraag de groepen om dit ook omhoog te houden en vraag vervolgens op welke onderlegger de leerlingen dit hebben liggen. </a:t>
            </a:r>
          </a:p>
          <a:p>
            <a:r>
              <a:rPr lang="nl-NL" dirty="0"/>
              <a:t>Doe hetzelfde met een aantal andere soorten eten uit het zakje.</a:t>
            </a:r>
          </a:p>
          <a:p>
            <a:endParaRPr lang="nl-NL" dirty="0"/>
          </a:p>
          <a:p>
            <a:r>
              <a:rPr lang="nl-NL" dirty="0"/>
              <a:t>v.l.n.r.</a:t>
            </a:r>
          </a:p>
          <a:p>
            <a:r>
              <a:rPr lang="nl-NL" dirty="0"/>
              <a:t>Vlees: vleeswaren, worst, hamburger, kip</a:t>
            </a:r>
          </a:p>
          <a:p>
            <a:r>
              <a:rPr lang="nl-NL" dirty="0"/>
              <a:t>Vis: sardientjes, vissticks, tonijn uit blik, 2 soorten vis</a:t>
            </a:r>
          </a:p>
          <a:p>
            <a:r>
              <a:rPr lang="nl-NL" dirty="0"/>
              <a:t>Zuivel: melk, yoghurt, vruchtenyoghurtjes, kaasplak en kaasstuk</a:t>
            </a:r>
          </a:p>
          <a:p>
            <a:r>
              <a:rPr lang="nl-NL" dirty="0"/>
              <a:t>Ei: hele eieren, gebakken ei, gekookt ei</a:t>
            </a:r>
          </a:p>
          <a:p>
            <a:endParaRPr lang="nl-NL" dirty="0"/>
          </a:p>
          <a:p>
            <a:endParaRPr lang="nl-NL" dirty="0"/>
          </a:p>
          <a:p>
            <a:endParaRPr lang="nl-NL" dirty="0"/>
          </a:p>
          <a:p>
            <a:endParaRPr lang="nl-NL" dirty="0"/>
          </a:p>
          <a:p>
            <a:pPr rtl="0">
              <a:spcBef>
                <a:spcPts val="0"/>
              </a:spcBef>
              <a:spcAft>
                <a:spcPts val="0"/>
              </a:spcAft>
            </a:pPr>
            <a:br>
              <a:rPr lang="nl-NL" b="0" dirty="0">
                <a:effectLst/>
              </a:rPr>
            </a:br>
            <a:br>
              <a:rPr lang="nl-NL" dirty="0"/>
            </a:br>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16</a:t>
            </a:fld>
            <a:endParaRPr lang="nl-NL"/>
          </a:p>
        </p:txBody>
      </p:sp>
    </p:spTree>
    <p:extLst>
      <p:ext uri="{BB962C8B-B14F-4D97-AF65-F5344CB8AC3E}">
        <p14:creationId xmlns:p14="http://schemas.microsoft.com/office/powerpoint/2010/main" val="1574384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Rond het spel klassikaal af, controleer en bespreek samen met de leerlingen de indeling van eiwitten. Als kinderen iets niet kennen, kun je het met behulp van de foto’s op deze slide benoemen.</a:t>
            </a:r>
          </a:p>
          <a:p>
            <a:endParaRPr lang="nl-NL" dirty="0"/>
          </a:p>
          <a:p>
            <a:r>
              <a:rPr lang="nl-NL" dirty="0"/>
              <a:t>TIP Heb je een wit zakje over? Gebruik dit eten om te laten zien. Houd een boterham omhoog. Wie heeft granen? </a:t>
            </a:r>
          </a:p>
          <a:p>
            <a:r>
              <a:rPr lang="nl-NL" dirty="0"/>
              <a:t>Vraag de groepen om dit ook omhoog te houden en vraag vervolgens op welke onderlegger de leerlingen dit hebben liggen. </a:t>
            </a:r>
          </a:p>
          <a:p>
            <a:r>
              <a:rPr lang="nl-NL" dirty="0"/>
              <a:t>Doe hetzelfde met een aantal andere soorten eten uit het zakje.</a:t>
            </a:r>
          </a:p>
          <a:p>
            <a:endParaRPr lang="nl-NL" dirty="0"/>
          </a:p>
          <a:p>
            <a:r>
              <a:rPr lang="nl-NL" dirty="0"/>
              <a:t>v.l.n.r.</a:t>
            </a:r>
          </a:p>
          <a:p>
            <a:r>
              <a:rPr lang="nl-NL" dirty="0"/>
              <a:t>Granen: havermout, mais, volkorenmeel, rijst, bruine en witte boterham</a:t>
            </a:r>
          </a:p>
          <a:p>
            <a:r>
              <a:rPr lang="nl-NL" dirty="0"/>
              <a:t>Noten en zaden: hazelnoten, walnoten, lijnzaad en zonnebloempitten</a:t>
            </a:r>
          </a:p>
          <a:p>
            <a:r>
              <a:rPr lang="nl-NL" dirty="0"/>
              <a:t>Soja: sojamelk en tofu</a:t>
            </a:r>
          </a:p>
          <a:p>
            <a:r>
              <a:rPr lang="nl-NL" dirty="0"/>
              <a:t>Peulvruchten: witte bonen, pindakaas, linzen en kikkererwten</a:t>
            </a:r>
          </a:p>
          <a:p>
            <a:pPr rtl="0">
              <a:spcBef>
                <a:spcPts val="0"/>
              </a:spcBef>
              <a:spcAft>
                <a:spcPts val="0"/>
              </a:spcAft>
            </a:pPr>
            <a:br>
              <a:rPr lang="nl-NL" b="0" dirty="0">
                <a:effectLst/>
              </a:rPr>
            </a:br>
            <a:br>
              <a:rPr lang="nl-NL" dirty="0"/>
            </a:br>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17</a:t>
            </a:fld>
            <a:endParaRPr lang="nl-NL"/>
          </a:p>
        </p:txBody>
      </p:sp>
    </p:spTree>
    <p:extLst>
      <p:ext uri="{BB962C8B-B14F-4D97-AF65-F5344CB8AC3E}">
        <p14:creationId xmlns:p14="http://schemas.microsoft.com/office/powerpoint/2010/main" val="1171455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spcBef>
                <a:spcPts val="0"/>
              </a:spcBef>
              <a:spcAft>
                <a:spcPts val="0"/>
              </a:spcAft>
            </a:pPr>
            <a:r>
              <a:rPr lang="nl-NL" b="0" dirty="0">
                <a:effectLst/>
              </a:rPr>
              <a:t>Zeg dat je drie verschillen gaat vertellen tussen dier eiwit en plant eiwit:</a:t>
            </a:r>
          </a:p>
          <a:p>
            <a:pPr marL="342900" indent="-342900" rtl="0" fontAlgn="base">
              <a:spcBef>
                <a:spcPts val="0"/>
              </a:spcBef>
              <a:spcAft>
                <a:spcPts val="0"/>
              </a:spcAft>
              <a:buFont typeface="+mj-lt"/>
              <a:buAutoNum type="arabicPeriod"/>
            </a:pPr>
            <a:r>
              <a:rPr lang="nl-NL" sz="1800" b="0" i="0" u="none" strike="noStrike" dirty="0">
                <a:solidFill>
                  <a:srgbClr val="000000"/>
                </a:solidFill>
                <a:effectLst/>
                <a:latin typeface="Calibri" panose="020F0502020204030204" pitchFamily="34" charset="0"/>
              </a:rPr>
              <a:t>Van dier eiwit hoef je minder te eten dan van plant eiwit. Je lichaam kan dier eiwit makkelijker gebruiken.</a:t>
            </a:r>
          </a:p>
          <a:p>
            <a:pPr marL="342900" indent="-342900" rtl="0" fontAlgn="base">
              <a:spcBef>
                <a:spcPts val="0"/>
              </a:spcBef>
              <a:spcAft>
                <a:spcPts val="0"/>
              </a:spcAft>
              <a:buFont typeface="+mj-lt"/>
              <a:buAutoNum type="arabicPeriod"/>
            </a:pPr>
            <a:r>
              <a:rPr lang="nl-NL" sz="1800" b="0" i="0" u="none" strike="noStrike" dirty="0">
                <a:solidFill>
                  <a:srgbClr val="000000"/>
                </a:solidFill>
                <a:effectLst/>
                <a:latin typeface="Calibri" panose="020F0502020204030204" pitchFamily="34" charset="0"/>
              </a:rPr>
              <a:t>In dier eiwit zitten geen vezels. In plant eiwit zitten veel vezels. Heel gezond, want die zijn goed voor je darmen (en je poep) én je voelt je er vol door. </a:t>
            </a:r>
          </a:p>
          <a:p>
            <a:pPr marL="342900" indent="-342900" rtl="0" fontAlgn="base">
              <a:spcBef>
                <a:spcPts val="0"/>
              </a:spcBef>
              <a:spcAft>
                <a:spcPts val="0"/>
              </a:spcAft>
              <a:buFont typeface="+mj-lt"/>
              <a:buAutoNum type="arabicPeriod"/>
            </a:pPr>
            <a:r>
              <a:rPr lang="nl-NL" sz="1800" b="0" i="0" u="none" strike="noStrike" dirty="0">
                <a:solidFill>
                  <a:srgbClr val="000000"/>
                </a:solidFill>
                <a:effectLst/>
                <a:latin typeface="Calibri" panose="020F0502020204030204" pitchFamily="34" charset="0"/>
              </a:rPr>
              <a:t>Dier eiwit kost veel land en plant eiwit kost weinig land. Voor een glas melk van een koe moet eerst de koe goed groeien. De koe heeft eten nodig om te groeien en om melk te geven. Eten van planten. En al die planten moet je ook ergens laten groeien. Dat kost veel land. Je kunt ook de planten direct gebruiken om melk te maken. Bijvoorbeeld sojamelk. Dan heb je veel minder land nodig.   </a:t>
            </a:r>
          </a:p>
          <a:p>
            <a:pPr marL="228600" indent="-228600" rtl="0">
              <a:spcBef>
                <a:spcPts val="0"/>
              </a:spcBef>
              <a:spcAft>
                <a:spcPts val="0"/>
              </a:spcAft>
              <a:buFont typeface="Arial" panose="020B0604020202020204" pitchFamily="34" charset="0"/>
              <a:buChar char="•"/>
            </a:pPr>
            <a:endParaRPr lang="nl-NL" b="0" dirty="0">
              <a:effectLst/>
            </a:endParaRPr>
          </a:p>
          <a:p>
            <a:pPr marL="0" indent="0" rtl="0">
              <a:spcBef>
                <a:spcPts val="0"/>
              </a:spcBef>
              <a:spcAft>
                <a:spcPts val="0"/>
              </a:spcAft>
              <a:buFont typeface="Arial" panose="020B0604020202020204" pitchFamily="34" charset="0"/>
              <a:buNone/>
            </a:pPr>
            <a:r>
              <a:rPr lang="nl-NL" b="0" dirty="0">
                <a:effectLst/>
              </a:rPr>
              <a:t>EXTRA Er zijn nu op de hele wereld meer dan 3 keer zoveel boerderijdieren als mensen. Er is dus heel veel eten voor die boerderijdieren nodig. Weetjes:</a:t>
            </a:r>
          </a:p>
          <a:p>
            <a:pPr marL="228600" indent="-228600" rtl="0">
              <a:spcBef>
                <a:spcPts val="0"/>
              </a:spcBef>
              <a:spcAft>
                <a:spcPts val="0"/>
              </a:spcAft>
              <a:buFont typeface="Arial" panose="020B0604020202020204" pitchFamily="34" charset="0"/>
              <a:buChar char="•"/>
            </a:pPr>
            <a:r>
              <a:rPr lang="nl-NL" b="0" dirty="0">
                <a:effectLst/>
              </a:rPr>
              <a:t>Eiwit van een koe (vlees) kost 40 keer zoveel land als eiwit van erwten. Dat geldt ook voor schapen- of lamsvlees. </a:t>
            </a:r>
          </a:p>
          <a:p>
            <a:pPr marL="228600" indent="-228600" rtl="0">
              <a:spcBef>
                <a:spcPts val="0"/>
              </a:spcBef>
              <a:spcAft>
                <a:spcPts val="0"/>
              </a:spcAft>
              <a:buFont typeface="Arial" panose="020B0604020202020204" pitchFamily="34" charset="0"/>
              <a:buChar char="•"/>
            </a:pPr>
            <a:r>
              <a:rPr lang="nl-NL" b="0" dirty="0">
                <a:effectLst/>
              </a:rPr>
              <a:t>Eiwit van zuivel (koe) kost tussen de 6 en 10 keer meer land dan eiwit van erwten.</a:t>
            </a:r>
          </a:p>
          <a:p>
            <a:pPr marL="228600" marR="0" lvl="0" indent="-2286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NL" b="0" dirty="0">
                <a:effectLst/>
              </a:rPr>
              <a:t>Eiwit uit kippen- of varkensvlees, eieren en noten kost 2 tot 3 keer meer land dan eiwit van erwten.</a:t>
            </a:r>
          </a:p>
          <a:p>
            <a:pPr marL="228600" indent="-228600" rtl="0">
              <a:spcBef>
                <a:spcPts val="0"/>
              </a:spcBef>
              <a:spcAft>
                <a:spcPts val="0"/>
              </a:spcAft>
              <a:buFont typeface="Arial" panose="020B0604020202020204" pitchFamily="34" charset="0"/>
              <a:buChar char="•"/>
            </a:pPr>
            <a:r>
              <a:rPr lang="nl-NL" b="0" dirty="0">
                <a:effectLst/>
              </a:rPr>
              <a:t>Eiwit uit vis, graan, peulvruchten, tofu en granen kost ongeveer evenveel land als eiwit uit erwten. </a:t>
            </a: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18</a:t>
            </a:fld>
            <a:endParaRPr lang="nl-NL"/>
          </a:p>
        </p:txBody>
      </p:sp>
    </p:spTree>
    <p:extLst>
      <p:ext uri="{BB962C8B-B14F-4D97-AF65-F5344CB8AC3E}">
        <p14:creationId xmlns:p14="http://schemas.microsoft.com/office/powerpoint/2010/main" val="343238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spcBef>
                <a:spcPts val="0"/>
              </a:spcBef>
              <a:spcAft>
                <a:spcPts val="0"/>
              </a:spcAft>
            </a:pPr>
            <a:r>
              <a:rPr lang="nl-NL" sz="1800" b="0" i="0" u="none" strike="noStrike" dirty="0">
                <a:solidFill>
                  <a:srgbClr val="000000"/>
                </a:solidFill>
                <a:effectLst/>
                <a:latin typeface="Calibri" panose="020F0502020204030204" pitchFamily="34" charset="0"/>
              </a:rPr>
              <a:t>Zeg dat het tijd is om zelf een lekker en gezond ontbijt met eiwit te verzinnen.</a:t>
            </a:r>
          </a:p>
          <a:p>
            <a:pPr rtl="0">
              <a:spcBef>
                <a:spcPts val="0"/>
              </a:spcBef>
              <a:spcAft>
                <a:spcPts val="0"/>
              </a:spcAft>
            </a:pPr>
            <a:endParaRPr lang="nl-NL" sz="1800" b="0" i="0" u="none" strike="noStrike" dirty="0">
              <a:solidFill>
                <a:srgbClr val="000000"/>
              </a:solidFill>
              <a:effectLst/>
              <a:latin typeface="Calibri" panose="020F0502020204030204" pitchFamily="34" charset="0"/>
            </a:endParaRP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Leg uit dat de leerlingen in de cirkels drie verschillende ontbijtjes gaan tekenen met potlood, kleurpotloden en/of stiften. </a:t>
            </a: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Wijs de drie cirkels op het werkblad aan. In de rechthoeken kunnen ze uitleg schrijven. LET OP De leerlingen hoeven de rechthoeken met ‘gram eiwit’ niet in te vullen. Zie </a:t>
            </a:r>
            <a:r>
              <a:rPr lang="nl-NL" sz="1800" b="0" i="0" u="none" strike="noStrike" dirty="0" err="1">
                <a:solidFill>
                  <a:srgbClr val="000000"/>
                </a:solidFill>
                <a:effectLst/>
                <a:latin typeface="Calibri" panose="020F0502020204030204" pitchFamily="34" charset="0"/>
              </a:rPr>
              <a:t>plustip</a:t>
            </a:r>
            <a:r>
              <a:rPr lang="nl-NL" sz="1800" b="0" i="0" u="none" strike="noStrike" dirty="0">
                <a:solidFill>
                  <a:srgbClr val="000000"/>
                </a:solidFill>
                <a:effectLst/>
                <a:latin typeface="Calibri" panose="020F0502020204030204" pitchFamily="34" charset="0"/>
              </a:rPr>
              <a: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sz="1800" b="0" i="0" u="none" strike="noStrike" dirty="0">
                <a:solidFill>
                  <a:srgbClr val="000000"/>
                </a:solidFill>
                <a:effectLst/>
                <a:latin typeface="Calibri" panose="020F0502020204030204" pitchFamily="34" charset="0"/>
              </a:rPr>
              <a:t>Weetje! </a:t>
            </a:r>
            <a:r>
              <a:rPr lang="nl-NL" sz="1800" b="0" i="1" u="none" strike="noStrike" dirty="0">
                <a:solidFill>
                  <a:srgbClr val="000000"/>
                </a:solidFill>
                <a:effectLst/>
                <a:latin typeface="Calibri" panose="020F0502020204030204" pitchFamily="34" charset="0"/>
              </a:rPr>
              <a:t>Wist je dat hoe meer je verzint, hoe creatiever en origineler je ideeën worden?</a:t>
            </a:r>
          </a:p>
          <a:p>
            <a:pPr marL="0" indent="0">
              <a:buFont typeface="Arial" panose="020B0604020202020204" pitchFamily="34" charset="0"/>
              <a:buNone/>
            </a:pPr>
            <a:endParaRPr lang="nl-NL" sz="1800" b="0" i="0" u="none" strike="noStrike" dirty="0">
              <a:solidFill>
                <a:srgbClr val="000000"/>
              </a:solidFill>
              <a:effectLst/>
              <a:latin typeface="Calibri" panose="020F0502020204030204" pitchFamily="34" charset="0"/>
            </a:endParaRP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Leg uit dat de leerlingen het eiwitblad kan helpen bij het verzinnen.</a:t>
            </a: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Laat het eiwitblad zien. Elke groep doet samen met één eiwitblad.</a:t>
            </a:r>
          </a:p>
          <a:p>
            <a:pPr rtl="0">
              <a:spcBef>
                <a:spcPts val="0"/>
              </a:spcBef>
              <a:spcAft>
                <a:spcPts val="0"/>
              </a:spcAft>
            </a:pPr>
            <a:r>
              <a:rPr lang="nl-NL" sz="1800" b="0" i="0" u="none" strike="noStrike" dirty="0">
                <a:solidFill>
                  <a:srgbClr val="000000"/>
                </a:solidFill>
                <a:effectLst/>
                <a:latin typeface="Calibri" panose="020F0502020204030204" pitchFamily="34" charset="0"/>
              </a:rPr>
              <a:t>Zorg dat elke leerling een werkblad krijgt.</a:t>
            </a:r>
          </a:p>
          <a:p>
            <a:pPr rtl="0">
              <a:spcBef>
                <a:spcPts val="0"/>
              </a:spcBef>
              <a:spcAft>
                <a:spcPts val="0"/>
              </a:spcAft>
            </a:pPr>
            <a:r>
              <a:rPr lang="nl-NL" sz="1800" b="0" i="0" u="none" strike="noStrike" dirty="0">
                <a:solidFill>
                  <a:srgbClr val="000000"/>
                </a:solidFill>
                <a:effectLst/>
                <a:latin typeface="Calibri" panose="020F0502020204030204" pitchFamily="34" charset="0"/>
              </a:rPr>
              <a:t>Zorg dat elke groep een eiwitblad krijgt.</a:t>
            </a: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Geef het startsein en laat de leerlingen ontbijtjes tekenen. Ga naar slide 20 voor inspiratie.</a:t>
            </a:r>
          </a:p>
          <a:p>
            <a:pPr marL="0" indent="0">
              <a:buFont typeface="Arial" panose="020B0604020202020204" pitchFamily="34" charset="0"/>
              <a:buNone/>
            </a:pPr>
            <a:endParaRPr lang="nl-NL" sz="1800" b="0" i="0" u="none" strike="noStrike" dirty="0">
              <a:solidFill>
                <a:srgbClr val="000000"/>
              </a:solidFill>
              <a:effectLst/>
              <a:latin typeface="Calibri" panose="020F0502020204030204" pitchFamily="34" charset="0"/>
            </a:endParaRP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PLUS </a:t>
            </a: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Bereken de hoeveelheid eiwit (in gram) voor de ontbijtjes. Schrijf de som in de lege rechthoek bij ‘gram eiwit’. Schrijf ook de hoeveelheid eiwit op.</a:t>
            </a: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Kijk hoeveel goede dingen (aantal groene smileys) en minder goede dingen (aantal rode smileys) in het ontbijt zitten. Teken de smileys in het vakje met het eiwit erbij.</a:t>
            </a: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Zo zie je welk ontbijt het gezondst is.</a:t>
            </a:r>
          </a:p>
          <a:p>
            <a:pPr marL="0" indent="0">
              <a:buFont typeface="Arial" panose="020B0604020202020204" pitchFamily="34" charset="0"/>
              <a:buNone/>
            </a:pPr>
            <a:endParaRPr lang="nl-NL" sz="1800" b="0" i="0" u="none" strike="noStrike" dirty="0">
              <a:solidFill>
                <a:srgbClr val="000000"/>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19</a:t>
            </a:fld>
            <a:endParaRPr lang="nl-NL"/>
          </a:p>
        </p:txBody>
      </p:sp>
    </p:spTree>
    <p:extLst>
      <p:ext uri="{BB962C8B-B14F-4D97-AF65-F5344CB8AC3E}">
        <p14:creationId xmlns:p14="http://schemas.microsoft.com/office/powerpoint/2010/main" val="3532716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deze slide zien ter inspiratie bij het ideeën verzinnen.</a:t>
            </a:r>
          </a:p>
          <a:p>
            <a:endParaRPr lang="nl-NL" dirty="0"/>
          </a:p>
          <a:p>
            <a:r>
              <a:rPr lang="nl-NL" dirty="0"/>
              <a:t>Help (individuele) leerlingen op weg met verzinnen van verschillende ontbijtjes. Stel vragen:</a:t>
            </a:r>
          </a:p>
          <a:p>
            <a:pPr marL="171450" indent="-171450">
              <a:buFont typeface="Arial" panose="020B0604020202020204" pitchFamily="34" charset="0"/>
              <a:buChar char="•"/>
            </a:pPr>
            <a:r>
              <a:rPr lang="nl-NL" dirty="0"/>
              <a:t>Kun je groente, fruit, granen, noten, zaden, peulvruchten, melk, .. toevoegen?</a:t>
            </a:r>
          </a:p>
          <a:p>
            <a:pPr marL="171450" indent="-171450">
              <a:buFont typeface="Arial" panose="020B0604020202020204" pitchFamily="34" charset="0"/>
              <a:buChar char="•"/>
            </a:pPr>
            <a:r>
              <a:rPr lang="nl-NL" dirty="0"/>
              <a:t>Kun je je ontbijt nog gezonder maken?</a:t>
            </a:r>
          </a:p>
          <a:p>
            <a:pPr marL="171450" indent="-171450">
              <a:buFont typeface="Arial" panose="020B0604020202020204" pitchFamily="34" charset="0"/>
              <a:buChar char="•"/>
            </a:pPr>
            <a:r>
              <a:rPr lang="nl-NL" dirty="0"/>
              <a:t>Kun je iets gebruiken van de ontbijtjes in de video?</a:t>
            </a:r>
          </a:p>
          <a:p>
            <a:pPr marL="171450" indent="-171450">
              <a:buFont typeface="Arial" panose="020B0604020202020204" pitchFamily="34" charset="0"/>
              <a:buChar char="•"/>
            </a:pPr>
            <a:r>
              <a:rPr lang="nl-NL" dirty="0"/>
              <a:t>Kun je iets gebruiken van een andere maaltijd of van een tussendoortje?</a:t>
            </a:r>
          </a:p>
          <a:p>
            <a:pPr marL="171450" indent="-171450">
              <a:buFont typeface="Arial" panose="020B0604020202020204" pitchFamily="34" charset="0"/>
              <a:buChar char="•"/>
            </a:pPr>
            <a:r>
              <a:rPr lang="nl-NL" dirty="0"/>
              <a:t>Kun je iets koken of bakken?</a:t>
            </a:r>
          </a:p>
          <a:p>
            <a:pPr marL="171450" indent="-171450">
              <a:buFont typeface="Arial" panose="020B0604020202020204" pitchFamily="34" charset="0"/>
              <a:buChar char="•"/>
            </a:pPr>
            <a:r>
              <a:rPr lang="nl-NL" dirty="0"/>
              <a:t>Kun je iets met meer kleur?</a:t>
            </a:r>
          </a:p>
          <a:p>
            <a:pPr marL="171450" indent="-171450">
              <a:buFont typeface="Arial" panose="020B0604020202020204" pitchFamily="34" charset="0"/>
              <a:buChar char="•"/>
            </a:pPr>
            <a:r>
              <a:rPr lang="nl-NL" dirty="0"/>
              <a:t>Kun je iets met warm of juist koud?</a:t>
            </a:r>
          </a:p>
          <a:p>
            <a:pPr marL="0" indent="0">
              <a:buNone/>
            </a:pPr>
            <a:endParaRPr lang="nl-NL" dirty="0"/>
          </a:p>
          <a:p>
            <a:pPr marL="228600" indent="-228600">
              <a:buAutoNum type="arabicPeriod"/>
            </a:pP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20</a:t>
            </a:fld>
            <a:endParaRPr lang="nl-NL"/>
          </a:p>
        </p:txBody>
      </p:sp>
    </p:spTree>
    <p:extLst>
      <p:ext uri="{BB962C8B-B14F-4D97-AF65-F5344CB8AC3E}">
        <p14:creationId xmlns:p14="http://schemas.microsoft.com/office/powerpoint/2010/main" val="171976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gn="l" rtl="0">
              <a:spcBef>
                <a:spcPts val="0"/>
              </a:spcBef>
              <a:spcAft>
                <a:spcPts val="0"/>
              </a:spcAft>
              <a:buNone/>
            </a:pPr>
            <a:r>
              <a:rPr lang="nl-NL" sz="1800" dirty="0"/>
              <a:t>Leg uit hoe de les eruit ziet.</a:t>
            </a:r>
          </a:p>
          <a:p>
            <a:pPr marL="0" lvl="0" indent="0" algn="l" rtl="0">
              <a:spcBef>
                <a:spcPts val="0"/>
              </a:spcBef>
              <a:spcAft>
                <a:spcPts val="0"/>
              </a:spcAft>
              <a:buNone/>
            </a:pPr>
            <a:endParaRPr lang="nl-NL" sz="1800" dirty="0"/>
          </a:p>
          <a:p>
            <a:pPr marL="228600" lvl="0" indent="-228600" algn="l" rtl="0">
              <a:spcBef>
                <a:spcPts val="0"/>
              </a:spcBef>
              <a:spcAft>
                <a:spcPts val="0"/>
              </a:spcAft>
              <a:buAutoNum type="arabicPeriod"/>
            </a:pPr>
            <a:r>
              <a:rPr lang="nl-NL" sz="1800" dirty="0"/>
              <a:t>Eerst kijken we hoe kinderen uit verschillende landen ontbijten.</a:t>
            </a:r>
          </a:p>
          <a:p>
            <a:pPr marL="228600" lvl="0" indent="-228600" algn="l" rtl="0">
              <a:spcBef>
                <a:spcPts val="0"/>
              </a:spcBef>
              <a:spcAft>
                <a:spcPts val="0"/>
              </a:spcAft>
              <a:buAutoNum type="arabicPeriod"/>
            </a:pPr>
            <a:r>
              <a:rPr lang="nl-NL" sz="1800" dirty="0"/>
              <a:t>Dan ontdekken we waarom het belangrijk is om te ontbijten met eiwit.</a:t>
            </a:r>
          </a:p>
          <a:p>
            <a:pPr marL="228600" lvl="0" indent="-228600" algn="l" rtl="0">
              <a:spcBef>
                <a:spcPts val="0"/>
              </a:spcBef>
              <a:spcAft>
                <a:spcPts val="0"/>
              </a:spcAft>
              <a:buAutoNum type="arabicPeriod"/>
            </a:pPr>
            <a:r>
              <a:rPr lang="nl-NL" sz="1800" dirty="0"/>
              <a:t>We gaan een spel doen en ontdekken welke soorten eiwit er zijn.</a:t>
            </a:r>
          </a:p>
          <a:p>
            <a:pPr marL="228600" lvl="0" indent="-228600" algn="l" rtl="0">
              <a:spcBef>
                <a:spcPts val="0"/>
              </a:spcBef>
              <a:spcAft>
                <a:spcPts val="0"/>
              </a:spcAft>
              <a:buAutoNum type="arabicPeriod"/>
            </a:pPr>
            <a:r>
              <a:rPr lang="nl-NL" sz="1800" dirty="0"/>
              <a:t>Dan gaan we een eigen ontbijt mét eiwit verzinnen en dit aan elkaar presenteren. </a:t>
            </a:r>
            <a:br>
              <a:rPr lang="nl-NL" b="0" dirty="0">
                <a:effectLst/>
              </a:rPr>
            </a:br>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3</a:t>
            </a:fld>
            <a:endParaRPr lang="nl-NL"/>
          </a:p>
        </p:txBody>
      </p:sp>
    </p:spTree>
    <p:extLst>
      <p:ext uri="{BB962C8B-B14F-4D97-AF65-F5344CB8AC3E}">
        <p14:creationId xmlns:p14="http://schemas.microsoft.com/office/powerpoint/2010/main" val="74906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dirty="0">
                <a:solidFill>
                  <a:srgbClr val="000000"/>
                </a:solidFill>
                <a:effectLst/>
                <a:latin typeface="Calibri" panose="020F0502020204030204" pitchFamily="34" charset="0"/>
              </a:rPr>
              <a:t>Leg de opdracht op slide 21 uit:</a:t>
            </a:r>
          </a:p>
          <a:p>
            <a:pPr marL="285750" indent="-285750">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De leerlingen kiezen uit de drie ontbijtjes hun favoriet uit. Het ontbijt dat ze het meest bijzonder en lekker vinden. Of een lekker en gezond ontbijt. Misschien kun je je ontbijt thuis wel echt maken. Dat mag vast eerder als het een gezond ontbijt is!</a:t>
            </a:r>
          </a:p>
          <a:p>
            <a:pPr marL="285750" indent="-285750">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De leerlingen werken het gekozen ontbijt uit in de cirkel op de achterkant van het werkblad met potlood, kleurpotloden en/of stiften. Tekenen in de cirkel en uitleg in de rechthoek.</a:t>
            </a:r>
          </a:p>
          <a:p>
            <a:pPr marL="285750" indent="-285750">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Tot slot rekenen de leerlingen uit hoeveel eiwit </a:t>
            </a:r>
            <a:r>
              <a:rPr lang="nl-NL" sz="1800" b="1" i="0" u="none" strike="noStrike" dirty="0">
                <a:solidFill>
                  <a:srgbClr val="000000"/>
                </a:solidFill>
                <a:effectLst/>
                <a:latin typeface="Calibri" panose="020F0502020204030204" pitchFamily="34" charset="0"/>
              </a:rPr>
              <a:t>ongeveer</a:t>
            </a:r>
            <a:r>
              <a:rPr lang="nl-NL" sz="1800" b="0" i="0" u="none" strike="noStrike" dirty="0">
                <a:solidFill>
                  <a:srgbClr val="000000"/>
                </a:solidFill>
                <a:effectLst/>
                <a:latin typeface="Calibri" panose="020F0502020204030204" pitchFamily="34" charset="0"/>
              </a:rPr>
              <a:t> in hun ontbijt zit. Hiervoor kunnen ze het eiwitblad gebruiken. Laat zien dat in de groene cirkels de hoeveelheid eiwit staat. De rekensom schrijven ze in het rechthoekige vak. Het totaal aantal schrijven ze onderaan achter ‘gram eiwit:’.</a:t>
            </a:r>
          </a:p>
          <a:p>
            <a:pPr marL="285750" indent="-285750">
              <a:buFont typeface="Arial" panose="020B0604020202020204" pitchFamily="34" charset="0"/>
              <a:buChar char="•"/>
            </a:pPr>
            <a:endParaRPr lang="nl-NL" sz="1800" b="0" i="0" u="none" strike="noStrike" dirty="0">
              <a:solidFill>
                <a:srgbClr val="000000"/>
              </a:solidFill>
              <a:effectLst/>
              <a:latin typeface="Calibri" panose="020F0502020204030204" pitchFamily="34" charset="0"/>
            </a:endParaRP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LET OP </a:t>
            </a: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Staat een ingrediënt niet op de poster? Kijk of er een vergelijkbaar product op staat en houd die hoeveelheid aan. Zoek op internet en gebruik de zoekwoorden "</a:t>
            </a:r>
            <a:r>
              <a:rPr lang="nl-NL" sz="1800" b="0" i="1" u="none" strike="noStrike" dirty="0">
                <a:solidFill>
                  <a:srgbClr val="000000"/>
                </a:solidFill>
                <a:effectLst/>
                <a:latin typeface="Calibri" panose="020F0502020204030204" pitchFamily="34" charset="0"/>
              </a:rPr>
              <a:t>ingrediënt</a:t>
            </a:r>
            <a:r>
              <a:rPr lang="nl-NL" sz="1800" b="0" i="0" u="none" strike="noStrike" dirty="0">
                <a:solidFill>
                  <a:srgbClr val="000000"/>
                </a:solidFill>
                <a:effectLst/>
                <a:latin typeface="Calibri" panose="020F0502020204030204" pitchFamily="34" charset="0"/>
              </a:rPr>
              <a:t> eiwit voedingscentrum”. Bijvoorbeeld “vruchtenhagel eiwit voedingscentrum”. Meestal staat de informatie in het bovenste resultaat. </a:t>
            </a:r>
          </a:p>
          <a:p>
            <a:pPr marL="0" indent="0">
              <a:buFont typeface="Arial" panose="020B0604020202020204" pitchFamily="34" charset="0"/>
              <a:buNone/>
            </a:pPr>
            <a:endParaRPr lang="nl-NL" sz="1800" b="0" i="0" u="none" strike="noStrike" dirty="0">
              <a:solidFill>
                <a:srgbClr val="000000"/>
              </a:solidFill>
              <a:effectLst/>
              <a:latin typeface="Calibri" panose="020F0502020204030204" pitchFamily="34" charset="0"/>
            </a:endParaRP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PLUS</a:t>
            </a: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Welk ontbijt is het gezondst? Laat de leerlingen een keuze maken uit de drie ontbijtjes op basis van de hoeveelheid eiwit en de hoeveelheid groene en rode smileys. </a:t>
            </a:r>
          </a:p>
          <a:p>
            <a:pPr marL="0" indent="0">
              <a:buFont typeface="Arial" panose="020B0604020202020204" pitchFamily="34" charset="0"/>
              <a:buNone/>
            </a:pPr>
            <a:r>
              <a:rPr lang="nl-NL" sz="1800" b="0" i="0" u="none" strike="noStrike" dirty="0">
                <a:solidFill>
                  <a:srgbClr val="000000"/>
                </a:solidFill>
                <a:effectLst/>
                <a:latin typeface="Calibri" panose="020F0502020204030204" pitchFamily="34" charset="0"/>
              </a:rPr>
              <a:t>De leerlingen kunnen bij het uitwerken de ingrediënten en de bereiding van het ontbijt in het rechthoekige vak schrijven.</a:t>
            </a:r>
            <a:br>
              <a:rPr lang="nl-NL" sz="2800" dirty="0"/>
            </a:br>
            <a:endParaRPr lang="nl-NL" sz="1800" b="0" i="0" u="none" strike="noStrike" dirty="0">
              <a:solidFill>
                <a:srgbClr val="000000"/>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21</a:t>
            </a:fld>
            <a:endParaRPr lang="nl-NL"/>
          </a:p>
        </p:txBody>
      </p:sp>
    </p:spTree>
    <p:extLst>
      <p:ext uri="{BB962C8B-B14F-4D97-AF65-F5344CB8AC3E}">
        <p14:creationId xmlns:p14="http://schemas.microsoft.com/office/powerpoint/2010/main" val="2959445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spcBef>
                <a:spcPts val="0"/>
              </a:spcBef>
              <a:spcAft>
                <a:spcPts val="0"/>
              </a:spcAft>
            </a:pPr>
            <a:r>
              <a:rPr lang="nl-NL" sz="1800" b="0" i="0" u="none" strike="noStrike" dirty="0">
                <a:solidFill>
                  <a:srgbClr val="000000"/>
                </a:solidFill>
                <a:effectLst/>
                <a:latin typeface="Calibri" panose="020F0502020204030204" pitchFamily="34" charset="0"/>
              </a:rPr>
              <a:t>Vraag een aantal leerlingen om hun ontbijt te presenteren. </a:t>
            </a:r>
          </a:p>
          <a:p>
            <a:pPr rtl="0">
              <a:spcBef>
                <a:spcPts val="0"/>
              </a:spcBef>
              <a:spcAft>
                <a:spcPts val="0"/>
              </a:spcAft>
            </a:pPr>
            <a:r>
              <a:rPr lang="nl-NL" sz="1800" b="0" i="0" u="none" strike="noStrike" dirty="0">
                <a:solidFill>
                  <a:srgbClr val="000000"/>
                </a:solidFill>
                <a:effectLst/>
                <a:latin typeface="Calibri" panose="020F0502020204030204" pitchFamily="34" charset="0"/>
              </a:rPr>
              <a:t>Houd de vaart erin: de leerling staat op, houd het werkblad omhoog en vertelt in een paar zinnen over het ontbijt.</a:t>
            </a:r>
          </a:p>
          <a:p>
            <a:pPr rtl="0">
              <a:spcBef>
                <a:spcPts val="0"/>
              </a:spcBef>
              <a:spcAft>
                <a:spcPts val="0"/>
              </a:spcAft>
            </a:pPr>
            <a:r>
              <a:rPr lang="nl-NL" sz="1800" b="0" i="0" u="none" strike="noStrike" dirty="0">
                <a:solidFill>
                  <a:srgbClr val="000000"/>
                </a:solidFill>
                <a:effectLst/>
                <a:latin typeface="Calibri" panose="020F0502020204030204" pitchFamily="34" charset="0"/>
              </a:rPr>
              <a:t>Ga na de presentaties kort in gesprek naar aanleiding van de vragen op de slide.</a:t>
            </a:r>
          </a:p>
          <a:p>
            <a:pPr marL="0" indent="0" rtl="0">
              <a:spcBef>
                <a:spcPts val="0"/>
              </a:spcBef>
              <a:spcAft>
                <a:spcPts val="0"/>
              </a:spcAft>
              <a:buFont typeface="Arial" panose="020B0604020202020204" pitchFamily="34" charset="0"/>
              <a:buNone/>
            </a:pPr>
            <a:endParaRPr lang="nl-NL" sz="1800" b="0" i="0" u="none" strike="noStrike" dirty="0">
              <a:solidFill>
                <a:srgbClr val="000000"/>
              </a:solidFill>
              <a:effectLst/>
              <a:latin typeface="Calibri" panose="020F0502020204030204" pitchFamily="34" charset="0"/>
            </a:endParaRPr>
          </a:p>
          <a:p>
            <a:pPr marL="0" indent="0" rtl="0">
              <a:spcBef>
                <a:spcPts val="0"/>
              </a:spcBef>
              <a:spcAft>
                <a:spcPts val="0"/>
              </a:spcAft>
              <a:buFont typeface="Arial" panose="020B0604020202020204" pitchFamily="34" charset="0"/>
              <a:buNone/>
            </a:pPr>
            <a:r>
              <a:rPr lang="nl-NL" sz="1800" b="0" i="0" u="none" strike="noStrike" dirty="0">
                <a:solidFill>
                  <a:srgbClr val="000000"/>
                </a:solidFill>
                <a:effectLst/>
                <a:latin typeface="Calibri" panose="020F0502020204030204" pitchFamily="34" charset="0"/>
              </a:rPr>
              <a:t>PLUS</a:t>
            </a:r>
          </a:p>
          <a:p>
            <a:pPr marL="285750" indent="-285750" rtl="0">
              <a:spcBef>
                <a:spcPts val="0"/>
              </a:spcBef>
              <a:spcAft>
                <a:spcPts val="0"/>
              </a:spcAft>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In welke ontbijtjes zit veel eiwit? Waar zit dat in?</a:t>
            </a:r>
          </a:p>
          <a:p>
            <a:pPr marL="285750" indent="-285750" rtl="0">
              <a:spcBef>
                <a:spcPts val="0"/>
              </a:spcBef>
              <a:spcAft>
                <a:spcPts val="0"/>
              </a:spcAft>
              <a:buFont typeface="Arial" panose="020B0604020202020204" pitchFamily="34" charset="0"/>
              <a:buChar char="•"/>
            </a:pPr>
            <a:r>
              <a:rPr lang="nl-NL" sz="1800" b="0" i="0" u="none" strike="noStrike" dirty="0">
                <a:solidFill>
                  <a:srgbClr val="000000"/>
                </a:solidFill>
                <a:effectLst/>
                <a:latin typeface="Calibri" panose="020F0502020204030204" pitchFamily="34" charset="0"/>
              </a:rPr>
              <a:t>Welke ontbijtjes zijn gezond?</a:t>
            </a:r>
          </a:p>
          <a:p>
            <a:pPr rtl="0">
              <a:spcBef>
                <a:spcPts val="0"/>
              </a:spcBef>
              <a:spcAft>
                <a:spcPts val="0"/>
              </a:spcAft>
            </a:pPr>
            <a:br>
              <a:rPr lang="nl-NL" b="0" dirty="0">
                <a:effectLst/>
              </a:rPr>
            </a:br>
            <a:endParaRPr lang="nl-NL" b="0" dirty="0">
              <a:effectLst/>
            </a:endParaRPr>
          </a:p>
          <a:p>
            <a:br>
              <a:rPr lang="nl-NL" dirty="0"/>
            </a:br>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22</a:t>
            </a:fld>
            <a:endParaRPr lang="nl-NL"/>
          </a:p>
        </p:txBody>
      </p:sp>
    </p:spTree>
    <p:extLst>
      <p:ext uri="{BB962C8B-B14F-4D97-AF65-F5344CB8AC3E}">
        <p14:creationId xmlns:p14="http://schemas.microsoft.com/office/powerpoint/2010/main" val="2180137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nl-NL" sz="1800" b="0" i="0" u="none" strike="noStrike" dirty="0">
                <a:solidFill>
                  <a:srgbClr val="000000"/>
                </a:solidFill>
                <a:effectLst/>
                <a:latin typeface="Arial" panose="020B0604020202020204" pitchFamily="34" charset="0"/>
              </a:rPr>
              <a:t>Blik terug. Herhaal de doelen en stel vragen:</a:t>
            </a:r>
          </a:p>
          <a:p>
            <a:pPr marL="342900" indent="-342900" rtl="0" fontAlgn="base">
              <a:spcBef>
                <a:spcPts val="600"/>
              </a:spcBef>
              <a:spcAft>
                <a:spcPts val="0"/>
              </a:spcAft>
              <a:buFont typeface="+mj-lt"/>
              <a:buAutoNum type="arabicPeriod"/>
            </a:pPr>
            <a:r>
              <a:rPr lang="nl-NL" sz="1800" b="0" i="0" u="none" strike="noStrike" dirty="0">
                <a:solidFill>
                  <a:srgbClr val="000000"/>
                </a:solidFill>
                <a:effectLst/>
                <a:latin typeface="Calibri" panose="020F0502020204030204" pitchFamily="34" charset="0"/>
              </a:rPr>
              <a:t>De leerlingen kunnen uitleggen wat eiwit is. </a:t>
            </a:r>
            <a:r>
              <a:rPr lang="nl-NL" sz="1800" b="0" i="1" u="none" strike="noStrike" dirty="0">
                <a:solidFill>
                  <a:srgbClr val="000000"/>
                </a:solidFill>
                <a:effectLst/>
                <a:latin typeface="Calibri" panose="020F0502020204030204" pitchFamily="34" charset="0"/>
              </a:rPr>
              <a:t>Wie kan dit vertellen? </a:t>
            </a:r>
            <a:r>
              <a:rPr lang="nl-NL" sz="1800" b="0" i="0" u="none" strike="noStrike" dirty="0">
                <a:solidFill>
                  <a:srgbClr val="000000"/>
                </a:solidFill>
                <a:effectLst/>
                <a:latin typeface="Calibri" panose="020F0502020204030204" pitchFamily="34" charset="0"/>
              </a:rPr>
              <a:t>Vul de uitleg van de leerlingen eventueel aan: Eiwit is een bouwstof voor je lichaam en het zit in eten zoals noten, soja, peulvruchten, vlees en melk. </a:t>
            </a:r>
          </a:p>
          <a:p>
            <a:pPr marL="342900" indent="-342900" rtl="0" fontAlgn="base">
              <a:spcBef>
                <a:spcPts val="600"/>
              </a:spcBef>
              <a:spcAft>
                <a:spcPts val="0"/>
              </a:spcAft>
              <a:buFont typeface="+mj-lt"/>
              <a:buAutoNum type="arabicPeriod"/>
            </a:pPr>
            <a:r>
              <a:rPr lang="nl-NL" sz="1800" b="0" i="0" u="none" strike="noStrike" dirty="0">
                <a:solidFill>
                  <a:srgbClr val="000000"/>
                </a:solidFill>
                <a:effectLst/>
                <a:latin typeface="Calibri" panose="020F0502020204030204" pitchFamily="34" charset="0"/>
              </a:rPr>
              <a:t>De leerlingen kunnen uitleggen waarom eiwitten belangrijk voor ze zijn. </a:t>
            </a:r>
            <a:r>
              <a:rPr lang="nl-NL" sz="1800" b="0" i="1" u="none" strike="noStrike" dirty="0">
                <a:solidFill>
                  <a:srgbClr val="000000"/>
                </a:solidFill>
                <a:effectLst/>
                <a:latin typeface="Calibri" panose="020F0502020204030204" pitchFamily="34" charset="0"/>
              </a:rPr>
              <a:t>Leg eens uit. </a:t>
            </a:r>
            <a:r>
              <a:rPr lang="nl-NL" sz="1800" b="0" i="0" u="none" strike="noStrike" dirty="0">
                <a:solidFill>
                  <a:srgbClr val="000000"/>
                </a:solidFill>
                <a:effectLst/>
                <a:latin typeface="Calibri" panose="020F0502020204030204" pitchFamily="34" charset="0"/>
              </a:rPr>
              <a:t>Vul de uitleg van de leerlingen eventueel aan: Eiwitten zijn bouwstoffen voor je lichaam. Bouwblokjes waarmee je lichaam is opgebouwd en waarmee je kunt groeien. Ze zijn vooral belangrijk voor je spieren.</a:t>
            </a:r>
          </a:p>
          <a:p>
            <a:pPr marL="342900" indent="-342900" rtl="0" fontAlgn="base">
              <a:spcBef>
                <a:spcPts val="600"/>
              </a:spcBef>
              <a:spcAft>
                <a:spcPts val="0"/>
              </a:spcAft>
              <a:buFont typeface="+mj-lt"/>
              <a:buAutoNum type="arabicPeriod"/>
            </a:pPr>
            <a:r>
              <a:rPr lang="nl-NL" sz="1800" b="0" i="0" u="none" strike="noStrike" dirty="0">
                <a:solidFill>
                  <a:srgbClr val="000000"/>
                </a:solidFill>
                <a:effectLst/>
                <a:latin typeface="Calibri" panose="020F0502020204030204" pitchFamily="34" charset="0"/>
              </a:rPr>
              <a:t>De leerlingen kunnen eiwitten indelen in dierlijke eiwitten en plantaardige eiwitten. Laat een aantal soorten eten uit een wit zakje zien en laat de kinderen benoemen of het een dier eiwit of een plant eiwit is. </a:t>
            </a:r>
            <a:r>
              <a:rPr lang="nl-NL" sz="1800" b="0" i="1" u="none" strike="noStrike" dirty="0">
                <a:solidFill>
                  <a:srgbClr val="000000"/>
                </a:solidFill>
                <a:effectLst/>
                <a:latin typeface="Calibri" panose="020F0502020204030204" pitchFamily="34" charset="0"/>
              </a:rPr>
              <a:t>Ga staan als je denkt dat vlees een dier eiwit is en blijf zitten als je denkt dat vlees een plant eiwit is. Ga staan als je denkt melk een dier eiwit is en blijf zitten als je denkt dat melk een plant eiwit is. </a:t>
            </a:r>
            <a:r>
              <a:rPr lang="nl-NL" sz="1800" b="0" i="0" u="none" strike="noStrike" dirty="0">
                <a:solidFill>
                  <a:srgbClr val="000000"/>
                </a:solidFill>
                <a:effectLst/>
                <a:latin typeface="Calibri" panose="020F0502020204030204" pitchFamily="34" charset="0"/>
              </a:rPr>
              <a:t>Enzovoort.</a:t>
            </a:r>
          </a:p>
          <a:p>
            <a:pPr marL="342900" indent="-342900" rtl="0" fontAlgn="base">
              <a:spcBef>
                <a:spcPts val="600"/>
              </a:spcBef>
              <a:spcAft>
                <a:spcPts val="0"/>
              </a:spcAft>
              <a:buFont typeface="+mj-lt"/>
              <a:buAutoNum type="arabicPeriod"/>
            </a:pPr>
            <a:endParaRPr lang="nl-NL" sz="1800" b="0" i="0" u="none" strike="noStrike" dirty="0">
              <a:solidFill>
                <a:srgbClr val="000000"/>
              </a:solidFill>
              <a:effectLst/>
              <a:latin typeface="Calibri" panose="020F0502020204030204" pitchFamily="34" charset="0"/>
            </a:endParaRPr>
          </a:p>
          <a:p>
            <a:pPr marL="0" indent="0" rtl="0" fontAlgn="base">
              <a:spcBef>
                <a:spcPts val="600"/>
              </a:spcBef>
              <a:spcAft>
                <a:spcPts val="0"/>
              </a:spcAft>
              <a:buFont typeface="+mj-lt"/>
              <a:buNone/>
            </a:pPr>
            <a:r>
              <a:rPr lang="nl-NL" sz="1800" b="0" i="0" u="none" strike="noStrike" dirty="0">
                <a:solidFill>
                  <a:srgbClr val="000000"/>
                </a:solidFill>
                <a:effectLst/>
                <a:latin typeface="Calibri" panose="020F0502020204030204" pitchFamily="34" charset="0"/>
              </a:rPr>
              <a:t>PLUS</a:t>
            </a:r>
          </a:p>
          <a:p>
            <a:pPr marL="342900" indent="-342900" rtl="0" fontAlgn="base">
              <a:spcBef>
                <a:spcPts val="600"/>
              </a:spcBef>
              <a:spcAft>
                <a:spcPts val="0"/>
              </a:spcAft>
              <a:buFont typeface="+mj-lt"/>
              <a:buAutoNum type="arabicPeriod" startAt="4"/>
            </a:pPr>
            <a:r>
              <a:rPr lang="nl-NL" sz="1800" b="0" i="0" u="none" strike="noStrike" dirty="0">
                <a:solidFill>
                  <a:srgbClr val="000000"/>
                </a:solidFill>
                <a:effectLst/>
                <a:latin typeface="Calibri" panose="020F0502020204030204" pitchFamily="34" charset="0"/>
              </a:rPr>
              <a:t>De leerlingen kunnen verschillen benoemen tussen dier eiwit en plant eiwit. </a:t>
            </a:r>
            <a:r>
              <a:rPr lang="nl-NL" sz="1800" b="0" i="1" u="none" strike="noStrike" dirty="0">
                <a:solidFill>
                  <a:srgbClr val="000000"/>
                </a:solidFill>
                <a:effectLst/>
                <a:latin typeface="Calibri" panose="020F0502020204030204" pitchFamily="34" charset="0"/>
              </a:rPr>
              <a:t>Wat zijn de drie verschillen? </a:t>
            </a:r>
            <a:r>
              <a:rPr lang="nl-NL" sz="1800" b="0" i="0" u="none" strike="noStrike" dirty="0">
                <a:solidFill>
                  <a:srgbClr val="000000"/>
                </a:solidFill>
                <a:effectLst/>
                <a:latin typeface="Calibri" panose="020F0502020204030204" pitchFamily="34" charset="0"/>
              </a:rPr>
              <a:t>Ga eventueel terug naar slide 18 en vul de leerlingen aan: van dier eiwit hoef je minder te eten dan van plant eiwit. In eten dat van planten komt, zitten veel vezels. In eten dat van dieren komt, zitten geen vezels. Eten dat van dieren komt, kost veel meer land dan eten dat van planten komt.</a:t>
            </a:r>
          </a:p>
          <a:p>
            <a:pPr rtl="0">
              <a:spcBef>
                <a:spcPts val="600"/>
              </a:spcBef>
              <a:spcAft>
                <a:spcPts val="0"/>
              </a:spcAft>
            </a:pPr>
            <a:endParaRPr lang="nl-NL" sz="1800" b="0" i="0" u="none" strike="noStrike" dirty="0">
              <a:solidFill>
                <a:srgbClr val="000000"/>
              </a:solidFill>
              <a:effectLst/>
              <a:latin typeface="Calibri" panose="020F0502020204030204" pitchFamily="34" charset="0"/>
            </a:endParaRPr>
          </a:p>
          <a:p>
            <a:pPr rtl="0">
              <a:spcBef>
                <a:spcPts val="600"/>
              </a:spcBef>
              <a:spcAft>
                <a:spcPts val="0"/>
              </a:spcAft>
            </a:pPr>
            <a:r>
              <a:rPr lang="nl-NL" sz="1800" b="0" i="0" u="none" strike="noStrike" dirty="0">
                <a:solidFill>
                  <a:srgbClr val="000000"/>
                </a:solidFill>
                <a:effectLst/>
                <a:latin typeface="Calibri" panose="020F0502020204030204" pitchFamily="34" charset="0"/>
              </a:rPr>
              <a:t>Rond de les af, complimenteer de leerlingen met hun creativiteit. Benadruk dat ontbijten (mét eiwit) belangrijk is en geef de leerlingen het werkblad mee naar huis zodat ze het ontbijt thuis kunnen maken.</a:t>
            </a:r>
            <a:endParaRPr lang="nl-NL" sz="2800" b="0" dirty="0">
              <a:effectLst/>
            </a:endParaRPr>
          </a:p>
          <a:p>
            <a:br>
              <a:rPr lang="nl-NL" sz="2800" dirty="0"/>
            </a:br>
            <a:endParaRPr lang="nl-NL" sz="1800" b="0" i="0" u="none" strike="noStrike" dirty="0">
              <a:solidFill>
                <a:srgbClr val="000000"/>
              </a:solidFill>
              <a:effectLst/>
              <a:latin typeface="Arial" panose="020B0604020202020204" pitchFamily="34" charset="0"/>
            </a:endParaRPr>
          </a:p>
          <a:p>
            <a:pPr marL="0" indent="0">
              <a:buFont typeface="+mj-lt"/>
              <a:buNone/>
            </a:pPr>
            <a:endParaRPr lang="nl-NL" sz="1800" b="0" i="0" u="none" strike="noStrike" dirty="0">
              <a:solidFill>
                <a:srgbClr val="000000"/>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23</a:t>
            </a:fld>
            <a:endParaRPr lang="nl-NL"/>
          </a:p>
        </p:txBody>
      </p:sp>
    </p:spTree>
    <p:extLst>
      <p:ext uri="{BB962C8B-B14F-4D97-AF65-F5344CB8AC3E}">
        <p14:creationId xmlns:p14="http://schemas.microsoft.com/office/powerpoint/2010/main" val="95976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nl-NL" sz="1800" b="0" i="0" u="none" strike="noStrike" dirty="0">
                <a:solidFill>
                  <a:srgbClr val="000000"/>
                </a:solidFill>
                <a:effectLst/>
                <a:latin typeface="Arial" panose="020B0604020202020204" pitchFamily="34" charset="0"/>
              </a:rPr>
              <a:t>Benoem de belangrijkste doelen van de les:</a:t>
            </a:r>
          </a:p>
          <a:p>
            <a:pPr marL="342900" indent="-342900">
              <a:buFont typeface="+mj-lt"/>
              <a:buAutoNum type="arabicPeriod"/>
            </a:pPr>
            <a:r>
              <a:rPr lang="nl-NL" sz="1800" b="0" i="0" u="none" strike="noStrike" dirty="0">
                <a:solidFill>
                  <a:srgbClr val="000000"/>
                </a:solidFill>
                <a:effectLst/>
                <a:latin typeface="Arial" panose="020B0604020202020204" pitchFamily="34" charset="0"/>
              </a:rPr>
              <a:t>De leerlingen kunnen vertellen wat eiwit is.</a:t>
            </a:r>
          </a:p>
          <a:p>
            <a:pPr marL="342900" indent="-342900">
              <a:buFont typeface="+mj-lt"/>
              <a:buAutoNum type="arabicPeriod"/>
            </a:pPr>
            <a:r>
              <a:rPr lang="nl-NL" sz="1800" b="0" i="0" u="none" strike="noStrike" dirty="0">
                <a:solidFill>
                  <a:srgbClr val="000000"/>
                </a:solidFill>
                <a:effectLst/>
                <a:latin typeface="Arial" panose="020B0604020202020204" pitchFamily="34" charset="0"/>
              </a:rPr>
              <a:t>De leerlingen kunnen uitleggen waarom eiwitten belangrijk voor ze zijn.</a:t>
            </a:r>
          </a:p>
          <a:p>
            <a:pPr marL="342900" indent="-342900">
              <a:buFont typeface="+mj-lt"/>
              <a:buAutoNum type="arabicPeriod"/>
            </a:pPr>
            <a:r>
              <a:rPr lang="nl-NL" sz="1800" b="0" i="0" u="none" strike="noStrike" dirty="0">
                <a:solidFill>
                  <a:srgbClr val="000000"/>
                </a:solidFill>
                <a:effectLst/>
                <a:latin typeface="Arial" panose="020B0604020202020204" pitchFamily="34" charset="0"/>
              </a:rPr>
              <a:t>De leerlingen kunnen eiwitten indelen in dierlijke eiwitten en plantaardige eiwitten.</a:t>
            </a:r>
          </a:p>
          <a:p>
            <a:pPr marL="342900" indent="-342900">
              <a:buFont typeface="+mj-lt"/>
              <a:buAutoNum type="arabicPeriod"/>
            </a:pPr>
            <a:endParaRPr lang="nl-NL" sz="1800" b="0" i="0" u="none" strike="noStrike" dirty="0">
              <a:solidFill>
                <a:srgbClr val="000000"/>
              </a:solidFill>
              <a:effectLst/>
              <a:latin typeface="Arial" panose="020B0604020202020204" pitchFamily="34" charset="0"/>
            </a:endParaRPr>
          </a:p>
          <a:p>
            <a:pPr marL="0" indent="0">
              <a:buFont typeface="+mj-lt"/>
              <a:buNone/>
            </a:pPr>
            <a:r>
              <a:rPr lang="nl-NL" sz="1800" b="0" i="0" u="none" strike="noStrike" dirty="0">
                <a:solidFill>
                  <a:srgbClr val="000000"/>
                </a:solidFill>
                <a:effectLst/>
                <a:latin typeface="Arial" panose="020B0604020202020204" pitchFamily="34" charset="0"/>
              </a:rPr>
              <a:t>PLUS leerdoel:</a:t>
            </a:r>
          </a:p>
          <a:p>
            <a:pPr marL="342900" indent="-342900">
              <a:buFont typeface="+mj-lt"/>
              <a:buAutoNum type="arabicPeriod" startAt="4"/>
            </a:pPr>
            <a:r>
              <a:rPr lang="nl-NL" sz="1800" b="0" i="0" u="none" strike="noStrike" dirty="0">
                <a:solidFill>
                  <a:srgbClr val="000000"/>
                </a:solidFill>
                <a:effectLst/>
                <a:latin typeface="Arial" panose="020B0604020202020204" pitchFamily="34" charset="0"/>
              </a:rPr>
              <a:t>De leerlingen kunnen verschillen benoemen tussen dierlijke en plantaardige eiwitten.</a:t>
            </a: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4</a:t>
            </a:fld>
            <a:endParaRPr lang="nl-NL"/>
          </a:p>
        </p:txBody>
      </p:sp>
    </p:spTree>
    <p:extLst>
      <p:ext uri="{BB962C8B-B14F-4D97-AF65-F5344CB8AC3E}">
        <p14:creationId xmlns:p14="http://schemas.microsoft.com/office/powerpoint/2010/main" val="411878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nl-NL" sz="1800" b="0" i="0" u="none" strike="noStrike" dirty="0">
                <a:solidFill>
                  <a:srgbClr val="000000"/>
                </a:solidFill>
                <a:effectLst/>
                <a:latin typeface="Arial" panose="020B0604020202020204" pitchFamily="34" charset="0"/>
              </a:rPr>
              <a:t>Leg uit dat de kinderen zo een video gaan kijken. Vraag ze om op te letten wat voor verschillende soorten eten en drinken ze herkennen.</a:t>
            </a: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5</a:t>
            </a:fld>
            <a:endParaRPr lang="nl-NL"/>
          </a:p>
        </p:txBody>
      </p:sp>
    </p:spTree>
    <p:extLst>
      <p:ext uri="{BB962C8B-B14F-4D97-AF65-F5344CB8AC3E}">
        <p14:creationId xmlns:p14="http://schemas.microsoft.com/office/powerpoint/2010/main" val="396831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samen met de leerlingen de video van slide 6 óf van slide 7.</a:t>
            </a:r>
          </a:p>
          <a:p>
            <a:r>
              <a:rPr lang="nl-NL" dirty="0"/>
              <a:t>De video op deze slide is Nederlands gesproken en duurt 1:55 minuten. In deze video testen kinderen uit Nederland ontbijtjes uit verschillende landen.</a:t>
            </a:r>
          </a:p>
          <a:p>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https://www.youtube.com/watch?v=47W0FcbKO68</a:t>
            </a:r>
            <a:endPar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a:p>
            <a:r>
              <a:rPr lang="nl-NL" dirty="0"/>
              <a:t>De video op slide 7 is Engels gesproken, Nederlands ondertiteld en duurt 3:47 minuten. In deze video proberen Amerikaanse kinderen ontbijt uit verschillende landen, waaronder een Nederlands ontbijt.</a:t>
            </a:r>
          </a:p>
          <a:p>
            <a:endParaRPr lang="nl-NL" dirty="0"/>
          </a:p>
          <a:p>
            <a:r>
              <a:rPr lang="nl-NL" dirty="0"/>
              <a:t>Je kunt de video één of een paar keer pauzeren (tussen de ontbijtjes door) om aan de kinderen te vragen welk eten en welk drinken ze hebben gezien.</a:t>
            </a:r>
          </a:p>
          <a:p>
            <a:endParaRPr lang="nl-NL" dirty="0"/>
          </a:p>
          <a:p>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6</a:t>
            </a:fld>
            <a:endParaRPr lang="nl-NL"/>
          </a:p>
        </p:txBody>
      </p:sp>
    </p:spTree>
    <p:extLst>
      <p:ext uri="{BB962C8B-B14F-4D97-AF65-F5344CB8AC3E}">
        <p14:creationId xmlns:p14="http://schemas.microsoft.com/office/powerpoint/2010/main" val="119294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Klik</a:t>
            </a:r>
            <a:r>
              <a:rPr lang="en-GB" dirty="0"/>
              <a:t> </a:t>
            </a:r>
            <a:r>
              <a:rPr lang="en-GB" dirty="0" err="1"/>
              <a:t>voor</a:t>
            </a:r>
            <a:r>
              <a:rPr lang="en-GB" dirty="0"/>
              <a:t> </a:t>
            </a:r>
            <a:r>
              <a:rPr lang="en-GB" dirty="0" err="1"/>
              <a:t>Nederlandse</a:t>
            </a:r>
            <a:r>
              <a:rPr lang="en-GB" dirty="0"/>
              <a:t> </a:t>
            </a:r>
            <a:r>
              <a:rPr lang="en-GB" dirty="0" err="1"/>
              <a:t>ondertiteling</a:t>
            </a:r>
            <a:r>
              <a:rPr lang="en-GB" dirty="0"/>
              <a:t> op het </a:t>
            </a:r>
            <a:r>
              <a:rPr lang="en-GB" dirty="0" err="1"/>
              <a:t>tandwieltje</a:t>
            </a:r>
            <a:r>
              <a:rPr lang="en-GB" dirty="0"/>
              <a:t> </a:t>
            </a:r>
            <a:r>
              <a:rPr lang="en-GB" dirty="0" err="1"/>
              <a:t>rechtsonder</a:t>
            </a:r>
            <a:r>
              <a:rPr lang="en-GB" dirty="0"/>
              <a:t>, dan op ‘subtitles’ </a:t>
            </a:r>
            <a:r>
              <a:rPr lang="en-GB" dirty="0" err="1"/>
              <a:t>en</a:t>
            </a:r>
            <a:r>
              <a:rPr lang="en-GB" dirty="0"/>
              <a:t> op ‘Dutch’.</a:t>
            </a:r>
          </a:p>
          <a:p>
            <a:endParaRPr lang="en-GB" dirty="0"/>
          </a:p>
          <a:p>
            <a:r>
              <a:rPr lang="en-GB" dirty="0"/>
              <a:t>Met </a:t>
            </a:r>
            <a:r>
              <a:rPr lang="en-GB" dirty="0" err="1"/>
              <a:t>deze</a:t>
            </a:r>
            <a:r>
              <a:rPr lang="en-GB" dirty="0"/>
              <a:t> link </a:t>
            </a:r>
            <a:r>
              <a:rPr lang="en-GB" dirty="0" err="1"/>
              <a:t>zou</a:t>
            </a:r>
            <a:r>
              <a:rPr lang="en-GB" dirty="0"/>
              <a:t> </a:t>
            </a:r>
            <a:r>
              <a:rPr lang="en-GB" dirty="0" err="1"/>
              <a:t>dat</a:t>
            </a:r>
            <a:r>
              <a:rPr lang="en-GB" dirty="0"/>
              <a:t> </a:t>
            </a:r>
            <a:r>
              <a:rPr lang="en-GB" dirty="0" err="1"/>
              <a:t>automatisch</a:t>
            </a:r>
            <a:r>
              <a:rPr lang="en-GB" dirty="0"/>
              <a:t> </a:t>
            </a:r>
            <a:r>
              <a:rPr lang="en-GB" dirty="0" err="1"/>
              <a:t>moeten</a:t>
            </a:r>
            <a:r>
              <a:rPr lang="en-GB" dirty="0"/>
              <a:t> </a:t>
            </a:r>
            <a:r>
              <a:rPr lang="en-GB" dirty="0" err="1"/>
              <a:t>gaan</a:t>
            </a:r>
            <a:r>
              <a:rPr lang="en-GB" dirty="0"/>
              <a:t>: </a:t>
            </a:r>
            <a:r>
              <a:rPr lang="nl-NL" sz="1800" b="0" i="0" u="sng" strike="noStrike" dirty="0">
                <a:solidFill>
                  <a:srgbClr val="512DA8"/>
                </a:solidFill>
                <a:effectLst/>
                <a:latin typeface="Arial" panose="020B0604020202020204" pitchFamily="34" charset="0"/>
                <a:hlinkClick r:id="rId3"/>
              </a:rPr>
              <a:t>https://www.youtube.com/embed/JGjeaHe7GkY?cc_load_policy=1&amp;cc_lang_pref=nl&amp;autoplay=1</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D72EF5D1-4C40-46D5-A76E-C2C439B27382}" type="slidenum">
              <a:rPr lang="nl-NL" smtClean="0"/>
              <a:pPr>
                <a:defRPr/>
              </a:pPr>
              <a:t>7</a:t>
            </a:fld>
            <a:endParaRPr lang="nl-NL"/>
          </a:p>
        </p:txBody>
      </p:sp>
    </p:spTree>
    <p:extLst>
      <p:ext uri="{BB962C8B-B14F-4D97-AF65-F5344CB8AC3E}">
        <p14:creationId xmlns:p14="http://schemas.microsoft.com/office/powerpoint/2010/main" val="255586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Praat kort met de leerlingen na aan de hand van de vragen op de slide.</a:t>
            </a:r>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8</a:t>
            </a:fld>
            <a:endParaRPr lang="nl-NL"/>
          </a:p>
        </p:txBody>
      </p:sp>
    </p:spTree>
    <p:extLst>
      <p:ext uri="{BB962C8B-B14F-4D97-AF65-F5344CB8AC3E}">
        <p14:creationId xmlns:p14="http://schemas.microsoft.com/office/powerpoint/2010/main" val="291643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dirty="0">
                <a:solidFill>
                  <a:srgbClr val="000000"/>
                </a:solidFill>
                <a:effectLst/>
                <a:latin typeface="Arial" panose="020B0604020202020204" pitchFamily="34" charset="0"/>
              </a:rPr>
              <a:t>Vraag wat de leerlingen zelf ontbijten. Wat eten ze? Wat drinken ze?</a:t>
            </a:r>
          </a:p>
          <a:p>
            <a:r>
              <a:rPr lang="nl-NL" sz="1200" b="0" i="0" u="none" strike="noStrike" dirty="0">
                <a:solidFill>
                  <a:srgbClr val="000000"/>
                </a:solidFill>
                <a:effectLst/>
                <a:latin typeface="Arial" panose="020B0604020202020204" pitchFamily="34" charset="0"/>
              </a:rPr>
              <a:t>Geef beurten en ga in gesprek.</a:t>
            </a:r>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9</a:t>
            </a:fld>
            <a:endParaRPr lang="nl-NL"/>
          </a:p>
        </p:txBody>
      </p:sp>
    </p:spTree>
    <p:extLst>
      <p:ext uri="{BB962C8B-B14F-4D97-AF65-F5344CB8AC3E}">
        <p14:creationId xmlns:p14="http://schemas.microsoft.com/office/powerpoint/2010/main" val="56387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u="none" strike="noStrike" dirty="0">
                <a:solidFill>
                  <a:srgbClr val="000000"/>
                </a:solidFill>
                <a:effectLst/>
                <a:latin typeface="Arial" panose="020B0604020202020204" pitchFamily="34" charset="0"/>
              </a:rPr>
              <a:t>Leg uit dat de leerlingen in deze les zelf een ontbijt gaan verzinnen. Een ontbijt mét eiwit.</a:t>
            </a:r>
          </a:p>
          <a:p>
            <a:r>
              <a:rPr lang="nl-NL" sz="1800" b="0" i="0" u="none" strike="noStrike" dirty="0">
                <a:solidFill>
                  <a:srgbClr val="000000"/>
                </a:solidFill>
                <a:effectLst/>
                <a:latin typeface="Arial" panose="020B0604020202020204" pitchFamily="34" charset="0"/>
              </a:rPr>
              <a:t>Wat zijn eiwitten eigenlijk en waarom zijn ze belangrijk voor je?</a:t>
            </a:r>
            <a:endParaRPr lang="nl-NL" dirty="0"/>
          </a:p>
        </p:txBody>
      </p:sp>
      <p:sp>
        <p:nvSpPr>
          <p:cNvPr id="4" name="Tijdelijke aanduiding voor dianummer 3"/>
          <p:cNvSpPr>
            <a:spLocks noGrp="1"/>
          </p:cNvSpPr>
          <p:nvPr>
            <p:ph type="sldNum" sz="quarter" idx="5"/>
          </p:nvPr>
        </p:nvSpPr>
        <p:spPr/>
        <p:txBody>
          <a:bodyPr/>
          <a:lstStyle/>
          <a:p>
            <a:pPr>
              <a:defRPr/>
            </a:pPr>
            <a:fld id="{D72EF5D1-4C40-46D5-A76E-C2C439B27382}" type="slidenum">
              <a:rPr lang="nl-NL" smtClean="0"/>
              <a:pPr>
                <a:defRPr/>
              </a:pPr>
              <a:t>10</a:t>
            </a:fld>
            <a:endParaRPr lang="nl-NL"/>
          </a:p>
        </p:txBody>
      </p:sp>
    </p:spTree>
    <p:extLst>
      <p:ext uri="{BB962C8B-B14F-4D97-AF65-F5344CB8AC3E}">
        <p14:creationId xmlns:p14="http://schemas.microsoft.com/office/powerpoint/2010/main" val="2005664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35999" y="2159999"/>
            <a:ext cx="7704000" cy="817200"/>
          </a:xfrm>
          <a:prstGeom prst="rect">
            <a:avLst/>
          </a:prstGeom>
        </p:spPr>
        <p:txBody>
          <a:bodyPr vert="horz" lIns="0" tIns="0" rIns="0" bIns="0"/>
          <a:lstStyle>
            <a:lvl1pPr>
              <a:defRPr sz="5000" b="1" i="0" baseline="0">
                <a:solidFill>
                  <a:srgbClr val="FFFFFF"/>
                </a:solidFill>
                <a:latin typeface="Arial"/>
                <a:cs typeface="Arial"/>
              </a:defRPr>
            </a:lvl1pPr>
          </a:lstStyle>
          <a:p>
            <a:r>
              <a:rPr lang="nl-NL" dirty="0"/>
              <a:t>Titel van presentatie</a:t>
            </a:r>
          </a:p>
        </p:txBody>
      </p:sp>
      <p:sp>
        <p:nvSpPr>
          <p:cNvPr id="6" name="Tijdelijke aanduiding voor tekst 5"/>
          <p:cNvSpPr>
            <a:spLocks noGrp="1"/>
          </p:cNvSpPr>
          <p:nvPr>
            <p:ph type="body" sz="quarter" idx="10" hasCustomPrompt="1"/>
          </p:nvPr>
        </p:nvSpPr>
        <p:spPr>
          <a:xfrm>
            <a:off x="935999" y="2977199"/>
            <a:ext cx="7704000" cy="882000"/>
          </a:xfrm>
          <a:prstGeom prst="rect">
            <a:avLst/>
          </a:prstGeom>
        </p:spPr>
        <p:txBody>
          <a:bodyPr vert="horz" lIns="0" tIns="0" rIns="0" bIns="0"/>
          <a:lstStyle>
            <a:lvl1pPr marL="0" indent="0">
              <a:buFont typeface="Arial"/>
              <a:buNone/>
              <a:defRPr sz="3400" baseline="0">
                <a:solidFill>
                  <a:srgbClr val="FFFFFF"/>
                </a:solidFill>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nl-NL" dirty="0"/>
              <a:t>Subtitel</a:t>
            </a:r>
          </a:p>
        </p:txBody>
      </p:sp>
      <p:sp>
        <p:nvSpPr>
          <p:cNvPr id="14"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rgbClr val="FFFFFF"/>
                </a:solidFill>
              </a:defRPr>
            </a:lvl1pPr>
          </a:lstStyle>
          <a:p>
            <a:fld id="{0E8FEAC5-E696-4006-BCE4-2EC71C277B36}" type="datetime4">
              <a:rPr lang="nl-NL" smtClean="0"/>
              <a:t>30 september 2024</a:t>
            </a:fld>
            <a:endParaRPr lang="nl-NL"/>
          </a:p>
        </p:txBody>
      </p:sp>
    </p:spTree>
    <p:extLst>
      <p:ext uri="{BB962C8B-B14F-4D97-AF65-F5344CB8AC3E}">
        <p14:creationId xmlns:p14="http://schemas.microsoft.com/office/powerpoint/2010/main" val="6026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blad 1 zonder foto">
    <p:spTree>
      <p:nvGrpSpPr>
        <p:cNvPr id="1" name=""/>
        <p:cNvGrpSpPr/>
        <p:nvPr/>
      </p:nvGrpSpPr>
      <p:grpSpPr>
        <a:xfrm>
          <a:off x="0" y="0"/>
          <a:ext cx="0" cy="0"/>
          <a:chOff x="0" y="0"/>
          <a:chExt cx="0" cy="0"/>
        </a:xfrm>
      </p:grpSpPr>
      <p:sp>
        <p:nvSpPr>
          <p:cNvPr id="14"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3BDA68A4-14E2-4DEE-BF0D-344856097FC7}" type="datetime4">
              <a:rPr lang="nl-NL" smtClean="0"/>
              <a:t>30 september 2024</a:t>
            </a:fld>
            <a:endParaRPr lang="nl-NL" dirty="0"/>
          </a:p>
        </p:txBody>
      </p:sp>
      <p:sp>
        <p:nvSpPr>
          <p:cNvPr id="9"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dirty="0"/>
          </a:p>
        </p:txBody>
      </p:sp>
      <p:pic>
        <p:nvPicPr>
          <p:cNvPr id="25" name="Afbeelding 2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524"/>
            <a:ext cx="9144000" cy="1295400"/>
          </a:xfrm>
          <a:prstGeom prst="rect">
            <a:avLst/>
          </a:prstGeom>
        </p:spPr>
      </p:pic>
      <p:sp>
        <p:nvSpPr>
          <p:cNvPr id="26" name="Titel 1"/>
          <p:cNvSpPr>
            <a:spLocks noGrp="1"/>
          </p:cNvSpPr>
          <p:nvPr>
            <p:ph type="title"/>
          </p:nvPr>
        </p:nvSpPr>
        <p:spPr>
          <a:xfrm>
            <a:off x="935999" y="360000"/>
            <a:ext cx="7704000" cy="816260"/>
          </a:xfrm>
          <a:prstGeom prst="rect">
            <a:avLst/>
          </a:prstGeom>
        </p:spPr>
        <p:txBody>
          <a:bodyPr vert="horz" lIns="0" tIns="0" rIns="0" bIns="0"/>
          <a:lstStyle>
            <a:lvl1pPr>
              <a:defRPr sz="4200" b="1" i="0" baseline="0">
                <a:solidFill>
                  <a:srgbClr val="FFFFFF"/>
                </a:solidFill>
                <a:latin typeface="Arial"/>
                <a:cs typeface="Arial"/>
              </a:defRPr>
            </a:lvl1pPr>
          </a:lstStyle>
          <a:p>
            <a:r>
              <a:rPr lang="nl-NL" dirty="0"/>
              <a:t>Titel</a:t>
            </a:r>
          </a:p>
        </p:txBody>
      </p:sp>
      <p:sp>
        <p:nvSpPr>
          <p:cNvPr id="27" name="Tijdelijke aanduiding voor tekst 10"/>
          <p:cNvSpPr>
            <a:spLocks noGrp="1"/>
          </p:cNvSpPr>
          <p:nvPr>
            <p:ph type="body" sz="quarter" idx="13"/>
          </p:nvPr>
        </p:nvSpPr>
        <p:spPr>
          <a:xfrm>
            <a:off x="936625" y="1611220"/>
            <a:ext cx="7704138" cy="3060000"/>
          </a:xfrm>
          <a:prstGeom prst="rect">
            <a:avLst/>
          </a:prstGeom>
        </p:spPr>
        <p:txBody>
          <a:bodyPr vert="horz" lIns="0" tIns="0" rIns="0" bIns="0"/>
          <a:lstStyle>
            <a:lvl1pPr marL="180000" indent="-180000">
              <a:lnSpc>
                <a:spcPct val="100000"/>
              </a:lnSpc>
              <a:spcBef>
                <a:spcPts val="0"/>
              </a:spcBef>
              <a:spcAft>
                <a:spcPts val="1000"/>
              </a:spcAft>
              <a:buFont typeface="Arial"/>
              <a:buChar char="•"/>
              <a:defRPr sz="2400">
                <a:solidFill>
                  <a:srgbClr val="000000"/>
                </a:solidFill>
              </a:defRPr>
            </a:lvl1pPr>
            <a:lvl2pPr marL="360000" indent="-180000">
              <a:lnSpc>
                <a:spcPct val="100000"/>
              </a:lnSpc>
              <a:spcBef>
                <a:spcPts val="0"/>
              </a:spcBef>
              <a:spcAft>
                <a:spcPts val="1000"/>
              </a:spcAft>
              <a:buFont typeface="Arial"/>
              <a:buChar char="•"/>
              <a:defRPr sz="2400">
                <a:solidFill>
                  <a:srgbClr val="000000"/>
                </a:solidFill>
              </a:defRPr>
            </a:lvl2pPr>
            <a:lvl3pPr marL="540000" indent="-180000">
              <a:lnSpc>
                <a:spcPct val="100000"/>
              </a:lnSpc>
              <a:spcBef>
                <a:spcPts val="0"/>
              </a:spcBef>
              <a:spcAft>
                <a:spcPts val="1000"/>
              </a:spcAft>
              <a:buFont typeface="Arial"/>
              <a:buChar char="•"/>
              <a:defRPr sz="2400">
                <a:solidFill>
                  <a:srgbClr val="000000"/>
                </a:solidFill>
              </a:defRPr>
            </a:lvl3pPr>
            <a:lvl4pPr marL="720000" indent="-180000">
              <a:lnSpc>
                <a:spcPct val="100000"/>
              </a:lnSpc>
              <a:spcBef>
                <a:spcPts val="0"/>
              </a:spcBef>
              <a:spcAft>
                <a:spcPts val="1000"/>
              </a:spcAft>
              <a:buFont typeface="Arial"/>
              <a:buChar char="•"/>
              <a:defRPr sz="2400">
                <a:solidFill>
                  <a:srgbClr val="000000"/>
                </a:solidFill>
              </a:defRPr>
            </a:lvl4pPr>
            <a:lvl5pPr marL="900000" indent="-180000">
              <a:lnSpc>
                <a:spcPct val="100000"/>
              </a:lnSpc>
              <a:spcBef>
                <a:spcPts val="0"/>
              </a:spcBef>
              <a:spcAft>
                <a:spcPts val="1000"/>
              </a:spcAft>
              <a:buFont typeface="Arial"/>
              <a:buChar char="•"/>
              <a:defRPr sz="24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50700037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volgblad 1 met foto">
    <p:bg>
      <p:bgPr>
        <a:solidFill>
          <a:srgbClr val="FFFFFF"/>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524"/>
            <a:ext cx="9144000" cy="1295400"/>
          </a:xfrm>
          <a:prstGeom prst="rect">
            <a:avLst/>
          </a:prstGeom>
        </p:spPr>
      </p:pic>
      <p:sp>
        <p:nvSpPr>
          <p:cNvPr id="17"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3BDA68A4-14E2-4DEE-BF0D-344856097FC7}" type="datetime4">
              <a:rPr lang="nl-NL" smtClean="0"/>
              <a:t>30 september 2024</a:t>
            </a:fld>
            <a:endParaRPr lang="nl-NL" dirty="0"/>
          </a:p>
        </p:txBody>
      </p:sp>
      <p:sp>
        <p:nvSpPr>
          <p:cNvPr id="19"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dirty="0"/>
          </a:p>
        </p:txBody>
      </p:sp>
      <p:sp>
        <p:nvSpPr>
          <p:cNvPr id="21" name="Titel 1"/>
          <p:cNvSpPr>
            <a:spLocks noGrp="1"/>
          </p:cNvSpPr>
          <p:nvPr>
            <p:ph type="title"/>
          </p:nvPr>
        </p:nvSpPr>
        <p:spPr>
          <a:xfrm>
            <a:off x="935999" y="360000"/>
            <a:ext cx="7704000" cy="816260"/>
          </a:xfrm>
          <a:prstGeom prst="rect">
            <a:avLst/>
          </a:prstGeom>
        </p:spPr>
        <p:txBody>
          <a:bodyPr vert="horz" lIns="0" tIns="0" rIns="0" bIns="0"/>
          <a:lstStyle>
            <a:lvl1pPr>
              <a:defRPr sz="4200" b="1" i="0" baseline="0">
                <a:solidFill>
                  <a:srgbClr val="FFFFFF"/>
                </a:solidFill>
                <a:latin typeface="Arial"/>
                <a:cs typeface="Arial"/>
              </a:defRPr>
            </a:lvl1pPr>
          </a:lstStyle>
          <a:p>
            <a:r>
              <a:rPr lang="nl-NL" dirty="0"/>
              <a:t>Titel</a:t>
            </a:r>
          </a:p>
        </p:txBody>
      </p:sp>
      <p:sp>
        <p:nvSpPr>
          <p:cNvPr id="22" name="Tijdelijke aanduiding voor tekst 10"/>
          <p:cNvSpPr>
            <a:spLocks noGrp="1"/>
          </p:cNvSpPr>
          <p:nvPr>
            <p:ph type="body" sz="quarter" idx="13"/>
          </p:nvPr>
        </p:nvSpPr>
        <p:spPr>
          <a:xfrm>
            <a:off x="936625" y="1611221"/>
            <a:ext cx="4093333" cy="3060000"/>
          </a:xfrm>
          <a:prstGeom prst="rect">
            <a:avLst/>
          </a:prstGeom>
        </p:spPr>
        <p:txBody>
          <a:bodyPr vert="horz" lIns="0" tIns="0" rIns="0" bIns="0"/>
          <a:lstStyle>
            <a:lvl1pPr marL="180000" indent="-180000">
              <a:lnSpc>
                <a:spcPct val="100000"/>
              </a:lnSpc>
              <a:spcBef>
                <a:spcPts val="0"/>
              </a:spcBef>
              <a:spcAft>
                <a:spcPts val="1000"/>
              </a:spcAft>
              <a:buFont typeface="Arial"/>
              <a:buChar char="•"/>
              <a:defRPr sz="2400">
                <a:solidFill>
                  <a:srgbClr val="000000"/>
                </a:solidFill>
              </a:defRPr>
            </a:lvl1pPr>
            <a:lvl2pPr marL="360000" indent="-180000">
              <a:lnSpc>
                <a:spcPct val="100000"/>
              </a:lnSpc>
              <a:spcBef>
                <a:spcPts val="0"/>
              </a:spcBef>
              <a:spcAft>
                <a:spcPts val="1000"/>
              </a:spcAft>
              <a:buFont typeface="Arial"/>
              <a:buChar char="•"/>
              <a:defRPr sz="2400">
                <a:solidFill>
                  <a:srgbClr val="000000"/>
                </a:solidFill>
              </a:defRPr>
            </a:lvl2pPr>
            <a:lvl3pPr marL="540000" indent="-180000">
              <a:lnSpc>
                <a:spcPct val="100000"/>
              </a:lnSpc>
              <a:spcBef>
                <a:spcPts val="0"/>
              </a:spcBef>
              <a:spcAft>
                <a:spcPts val="1000"/>
              </a:spcAft>
              <a:buFont typeface="Arial"/>
              <a:buChar char="•"/>
              <a:defRPr sz="2400">
                <a:solidFill>
                  <a:srgbClr val="000000"/>
                </a:solidFill>
              </a:defRPr>
            </a:lvl3pPr>
            <a:lvl4pPr marL="720000" indent="-180000">
              <a:lnSpc>
                <a:spcPct val="100000"/>
              </a:lnSpc>
              <a:spcBef>
                <a:spcPts val="0"/>
              </a:spcBef>
              <a:spcAft>
                <a:spcPts val="1000"/>
              </a:spcAft>
              <a:buFont typeface="Arial"/>
              <a:buChar char="•"/>
              <a:defRPr sz="2400">
                <a:solidFill>
                  <a:srgbClr val="000000"/>
                </a:solidFill>
              </a:defRPr>
            </a:lvl4pPr>
            <a:lvl5pPr marL="900000" indent="-180000">
              <a:lnSpc>
                <a:spcPct val="100000"/>
              </a:lnSpc>
              <a:spcBef>
                <a:spcPts val="0"/>
              </a:spcBef>
              <a:spcAft>
                <a:spcPts val="1000"/>
              </a:spcAft>
              <a:buFont typeface="Arial"/>
              <a:buChar char="•"/>
              <a:defRPr sz="24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3" name="Tijdelijke aanduiding voor afbeelding 3"/>
          <p:cNvSpPr>
            <a:spLocks noGrp="1"/>
          </p:cNvSpPr>
          <p:nvPr>
            <p:ph type="pic" sz="quarter" idx="14"/>
          </p:nvPr>
        </p:nvSpPr>
        <p:spPr>
          <a:xfrm>
            <a:off x="5400962" y="1733674"/>
            <a:ext cx="3239801" cy="2886566"/>
          </a:xfrm>
          <a:prstGeom prst="rect">
            <a:avLst/>
          </a:prstGeom>
        </p:spPr>
        <p:txBody>
          <a:bodyPr vert="horz"/>
          <a:lstStyle>
            <a:lvl1pPr marL="0" indent="0">
              <a:buFont typeface="Arial"/>
              <a:buNone/>
              <a:defRPr sz="1800">
                <a:solidFill>
                  <a:srgbClr val="7F7F7F"/>
                </a:solidFill>
              </a:defRPr>
            </a:lvl1pPr>
          </a:lstStyle>
          <a:p>
            <a:endParaRPr lang="nl-NL" dirty="0"/>
          </a:p>
        </p:txBody>
      </p:sp>
    </p:spTree>
    <p:extLst>
      <p:ext uri="{BB962C8B-B14F-4D97-AF65-F5344CB8AC3E}">
        <p14:creationId xmlns:p14="http://schemas.microsoft.com/office/powerpoint/2010/main" val="2260887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volgblad 2 zonder foto">
    <p:spTree>
      <p:nvGrpSpPr>
        <p:cNvPr id="1" name=""/>
        <p:cNvGrpSpPr/>
        <p:nvPr/>
      </p:nvGrpSpPr>
      <p:grpSpPr>
        <a:xfrm>
          <a:off x="0" y="0"/>
          <a:ext cx="0" cy="0"/>
          <a:chOff x="0" y="0"/>
          <a:chExt cx="0" cy="0"/>
        </a:xfrm>
      </p:grpSpPr>
      <p:sp>
        <p:nvSpPr>
          <p:cNvPr id="8"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3BDA68A4-14E2-4DEE-BF0D-344856097FC7}" type="datetime4">
              <a:rPr lang="nl-NL" smtClean="0"/>
              <a:t>30 september 2024</a:t>
            </a:fld>
            <a:endParaRPr lang="nl-NL" dirty="0"/>
          </a:p>
        </p:txBody>
      </p:sp>
      <p:sp>
        <p:nvSpPr>
          <p:cNvPr id="12"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dirty="0"/>
          </a:p>
        </p:txBody>
      </p:sp>
      <p:sp>
        <p:nvSpPr>
          <p:cNvPr id="13" name="Titel 1"/>
          <p:cNvSpPr>
            <a:spLocks noGrp="1"/>
          </p:cNvSpPr>
          <p:nvPr>
            <p:ph type="title"/>
          </p:nvPr>
        </p:nvSpPr>
        <p:spPr>
          <a:xfrm>
            <a:off x="935999" y="930755"/>
            <a:ext cx="7704000" cy="645962"/>
          </a:xfrm>
          <a:prstGeom prst="rect">
            <a:avLst/>
          </a:prstGeom>
        </p:spPr>
        <p:txBody>
          <a:bodyPr vert="horz" lIns="0" tIns="0" rIns="0" bIns="0"/>
          <a:lstStyle>
            <a:lvl1pPr>
              <a:defRPr sz="3600" b="1" i="0" baseline="0">
                <a:solidFill>
                  <a:schemeClr val="tx1"/>
                </a:solidFill>
                <a:latin typeface="Arial"/>
                <a:cs typeface="Arial"/>
              </a:defRPr>
            </a:lvl1pPr>
          </a:lstStyle>
          <a:p>
            <a:r>
              <a:rPr lang="nl-NL" dirty="0"/>
              <a:t>Titel</a:t>
            </a:r>
          </a:p>
        </p:txBody>
      </p:sp>
      <p:sp>
        <p:nvSpPr>
          <p:cNvPr id="16" name="Tijdelijke aanduiding voor tekst 10"/>
          <p:cNvSpPr>
            <a:spLocks noGrp="1"/>
          </p:cNvSpPr>
          <p:nvPr>
            <p:ph type="body" sz="quarter" idx="13"/>
          </p:nvPr>
        </p:nvSpPr>
        <p:spPr>
          <a:xfrm>
            <a:off x="936625" y="1611221"/>
            <a:ext cx="7704138" cy="3060000"/>
          </a:xfrm>
          <a:prstGeom prst="rect">
            <a:avLst/>
          </a:prstGeom>
        </p:spPr>
        <p:txBody>
          <a:bodyPr vert="horz" lIns="0" tIns="0" rIns="0" bIns="0"/>
          <a:lstStyle>
            <a:lvl1pPr marL="180000" indent="-180000">
              <a:lnSpc>
                <a:spcPts val="3000"/>
              </a:lnSpc>
              <a:spcBef>
                <a:spcPts val="0"/>
              </a:spcBef>
              <a:spcAft>
                <a:spcPts val="1000"/>
              </a:spcAft>
              <a:buFont typeface="Arial"/>
              <a:buChar char="•"/>
              <a:defRPr sz="2400">
                <a:solidFill>
                  <a:srgbClr val="000000"/>
                </a:solidFill>
              </a:defRPr>
            </a:lvl1pPr>
            <a:lvl2pPr marL="360000" indent="-180000">
              <a:lnSpc>
                <a:spcPts val="3000"/>
              </a:lnSpc>
              <a:spcBef>
                <a:spcPts val="0"/>
              </a:spcBef>
              <a:spcAft>
                <a:spcPts val="1000"/>
              </a:spcAft>
              <a:buFont typeface="Arial"/>
              <a:buChar char="•"/>
              <a:defRPr sz="2400">
                <a:solidFill>
                  <a:srgbClr val="000000"/>
                </a:solidFill>
              </a:defRPr>
            </a:lvl2pPr>
            <a:lvl3pPr marL="540000" indent="-180000">
              <a:lnSpc>
                <a:spcPts val="3000"/>
              </a:lnSpc>
              <a:spcBef>
                <a:spcPts val="0"/>
              </a:spcBef>
              <a:spcAft>
                <a:spcPts val="1000"/>
              </a:spcAft>
              <a:buFont typeface="Arial"/>
              <a:buChar char="•"/>
              <a:defRPr sz="2400">
                <a:solidFill>
                  <a:srgbClr val="000000"/>
                </a:solidFill>
              </a:defRPr>
            </a:lvl3pPr>
            <a:lvl4pPr marL="720000" indent="-180000">
              <a:lnSpc>
                <a:spcPts val="3000"/>
              </a:lnSpc>
              <a:spcBef>
                <a:spcPts val="0"/>
              </a:spcBef>
              <a:spcAft>
                <a:spcPts val="1000"/>
              </a:spcAft>
              <a:buFont typeface="Arial"/>
              <a:buChar char="•"/>
              <a:defRPr sz="2400">
                <a:solidFill>
                  <a:srgbClr val="000000"/>
                </a:solidFill>
              </a:defRPr>
            </a:lvl4pPr>
            <a:lvl5pPr marL="900000" indent="-180000">
              <a:lnSpc>
                <a:spcPts val="3000"/>
              </a:lnSpc>
              <a:spcBef>
                <a:spcPts val="0"/>
              </a:spcBef>
              <a:spcAft>
                <a:spcPts val="1000"/>
              </a:spcAft>
              <a:buFont typeface="Arial"/>
              <a:buChar char="•"/>
              <a:defRPr sz="24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39496"/>
          </a:xfrm>
          <a:prstGeom prst="rect">
            <a:avLst/>
          </a:prstGeom>
        </p:spPr>
      </p:pic>
    </p:spTree>
    <p:extLst>
      <p:ext uri="{BB962C8B-B14F-4D97-AF65-F5344CB8AC3E}">
        <p14:creationId xmlns:p14="http://schemas.microsoft.com/office/powerpoint/2010/main" val="347274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volgblad 2 met foto">
    <p:spTree>
      <p:nvGrpSpPr>
        <p:cNvPr id="1" name=""/>
        <p:cNvGrpSpPr/>
        <p:nvPr/>
      </p:nvGrpSpPr>
      <p:grpSpPr>
        <a:xfrm>
          <a:off x="0" y="0"/>
          <a:ext cx="0" cy="0"/>
          <a:chOff x="0" y="0"/>
          <a:chExt cx="0" cy="0"/>
        </a:xfrm>
      </p:grpSpPr>
      <p:sp>
        <p:nvSpPr>
          <p:cNvPr id="16" name="Tijdelijke aanduiding voor datum 13"/>
          <p:cNvSpPr>
            <a:spLocks noGrp="1"/>
          </p:cNvSpPr>
          <p:nvPr>
            <p:ph type="dt" sz="half" idx="11"/>
          </p:nvPr>
        </p:nvSpPr>
        <p:spPr>
          <a:xfrm>
            <a:off x="936001" y="4801500"/>
            <a:ext cx="1364941" cy="342000"/>
          </a:xfrm>
        </p:spPr>
        <p:txBody>
          <a:bodyPr lIns="0" tIns="0" rIns="0" bIns="0" anchor="t" anchorCtr="0"/>
          <a:lstStyle>
            <a:lvl1pPr>
              <a:defRPr sz="1100">
                <a:solidFill>
                  <a:schemeClr val="tx1"/>
                </a:solidFill>
              </a:defRPr>
            </a:lvl1pPr>
          </a:lstStyle>
          <a:p>
            <a:fld id="{3BDA68A4-14E2-4DEE-BF0D-344856097FC7}" type="datetime4">
              <a:rPr lang="nl-NL" smtClean="0"/>
              <a:t>30 september 2024</a:t>
            </a:fld>
            <a:endParaRPr lang="nl-NL" dirty="0"/>
          </a:p>
        </p:txBody>
      </p:sp>
      <p:sp>
        <p:nvSpPr>
          <p:cNvPr id="18" name="Tijdelijke aanduiding voor dianummer 3"/>
          <p:cNvSpPr>
            <a:spLocks noGrp="1"/>
          </p:cNvSpPr>
          <p:nvPr>
            <p:ph type="sldNum" sz="quarter" idx="4"/>
          </p:nvPr>
        </p:nvSpPr>
        <p:spPr>
          <a:xfrm>
            <a:off x="0" y="4801501"/>
            <a:ext cx="763412" cy="342000"/>
          </a:xfrm>
          <a:prstGeom prst="rect">
            <a:avLst/>
          </a:prstGeom>
        </p:spPr>
        <p:txBody>
          <a:bodyPr vert="horz" lIns="288000" tIns="0" rIns="0" bIns="0" rtlCol="0" anchor="t" anchorCtr="0"/>
          <a:lstStyle>
            <a:lvl1pPr algn="l">
              <a:defRPr sz="1100">
                <a:solidFill>
                  <a:schemeClr val="tx1"/>
                </a:solidFill>
              </a:defRPr>
            </a:lvl1pPr>
          </a:lstStyle>
          <a:p>
            <a:fld id="{FE63E531-1C3B-364E-9A80-B8838FF23FE5}" type="slidenum">
              <a:rPr lang="nl-NL" smtClean="0"/>
              <a:pPr/>
              <a:t>‹nr.›</a:t>
            </a:fld>
            <a:endParaRPr lang="nl-NL" dirty="0"/>
          </a:p>
        </p:txBody>
      </p:sp>
      <p:sp>
        <p:nvSpPr>
          <p:cNvPr id="19" name="Titel 1"/>
          <p:cNvSpPr>
            <a:spLocks noGrp="1"/>
          </p:cNvSpPr>
          <p:nvPr>
            <p:ph type="title"/>
          </p:nvPr>
        </p:nvSpPr>
        <p:spPr>
          <a:xfrm>
            <a:off x="935999" y="930755"/>
            <a:ext cx="7704000" cy="645962"/>
          </a:xfrm>
          <a:prstGeom prst="rect">
            <a:avLst/>
          </a:prstGeom>
        </p:spPr>
        <p:txBody>
          <a:bodyPr vert="horz" lIns="0" tIns="0" rIns="0" bIns="0"/>
          <a:lstStyle>
            <a:lvl1pPr>
              <a:defRPr sz="3600" b="1" i="0" baseline="0">
                <a:solidFill>
                  <a:schemeClr val="tx1"/>
                </a:solidFill>
                <a:latin typeface="Arial"/>
                <a:cs typeface="Arial"/>
              </a:defRPr>
            </a:lvl1pPr>
          </a:lstStyle>
          <a:p>
            <a:r>
              <a:rPr lang="nl-NL" dirty="0"/>
              <a:t>Titel</a:t>
            </a:r>
          </a:p>
        </p:txBody>
      </p:sp>
      <p:sp>
        <p:nvSpPr>
          <p:cNvPr id="20" name="Tijdelijke aanduiding voor tekst 10"/>
          <p:cNvSpPr>
            <a:spLocks noGrp="1"/>
          </p:cNvSpPr>
          <p:nvPr>
            <p:ph type="body" sz="quarter" idx="13"/>
          </p:nvPr>
        </p:nvSpPr>
        <p:spPr>
          <a:xfrm>
            <a:off x="936625" y="1611221"/>
            <a:ext cx="4093200" cy="3060000"/>
          </a:xfrm>
          <a:prstGeom prst="rect">
            <a:avLst/>
          </a:prstGeom>
        </p:spPr>
        <p:txBody>
          <a:bodyPr vert="horz" lIns="0" tIns="0" rIns="0" bIns="0"/>
          <a:lstStyle>
            <a:lvl1pPr marL="180000" indent="-180000">
              <a:lnSpc>
                <a:spcPts val="3000"/>
              </a:lnSpc>
              <a:spcBef>
                <a:spcPts val="0"/>
              </a:spcBef>
              <a:spcAft>
                <a:spcPts val="1000"/>
              </a:spcAft>
              <a:buFont typeface="Arial"/>
              <a:buChar char="•"/>
              <a:defRPr sz="2400">
                <a:solidFill>
                  <a:srgbClr val="000000"/>
                </a:solidFill>
              </a:defRPr>
            </a:lvl1pPr>
            <a:lvl2pPr marL="360000" indent="-180000">
              <a:lnSpc>
                <a:spcPts val="3000"/>
              </a:lnSpc>
              <a:spcBef>
                <a:spcPts val="0"/>
              </a:spcBef>
              <a:spcAft>
                <a:spcPts val="1000"/>
              </a:spcAft>
              <a:buFont typeface="Arial"/>
              <a:buChar char="•"/>
              <a:defRPr sz="2400">
                <a:solidFill>
                  <a:srgbClr val="000000"/>
                </a:solidFill>
              </a:defRPr>
            </a:lvl2pPr>
            <a:lvl3pPr marL="540000" indent="-180000">
              <a:lnSpc>
                <a:spcPts val="3000"/>
              </a:lnSpc>
              <a:spcBef>
                <a:spcPts val="0"/>
              </a:spcBef>
              <a:spcAft>
                <a:spcPts val="1000"/>
              </a:spcAft>
              <a:buFont typeface="Arial"/>
              <a:buChar char="•"/>
              <a:defRPr sz="2400">
                <a:solidFill>
                  <a:srgbClr val="000000"/>
                </a:solidFill>
              </a:defRPr>
            </a:lvl3pPr>
            <a:lvl4pPr marL="720000" indent="-180000">
              <a:lnSpc>
                <a:spcPts val="3000"/>
              </a:lnSpc>
              <a:spcBef>
                <a:spcPts val="0"/>
              </a:spcBef>
              <a:spcAft>
                <a:spcPts val="1000"/>
              </a:spcAft>
              <a:buFont typeface="Arial"/>
              <a:buChar char="•"/>
              <a:defRPr sz="2400">
                <a:solidFill>
                  <a:srgbClr val="000000"/>
                </a:solidFill>
              </a:defRPr>
            </a:lvl4pPr>
            <a:lvl5pPr marL="900000" indent="-180000">
              <a:lnSpc>
                <a:spcPts val="3000"/>
              </a:lnSpc>
              <a:spcBef>
                <a:spcPts val="0"/>
              </a:spcBef>
              <a:spcAft>
                <a:spcPts val="1000"/>
              </a:spcAft>
              <a:buFont typeface="Arial"/>
              <a:buChar char="•"/>
              <a:defRPr sz="24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1" name="Tijdelijke aanduiding voor afbeelding 3"/>
          <p:cNvSpPr>
            <a:spLocks noGrp="1"/>
          </p:cNvSpPr>
          <p:nvPr>
            <p:ph type="pic" sz="quarter" idx="14"/>
          </p:nvPr>
        </p:nvSpPr>
        <p:spPr>
          <a:xfrm>
            <a:off x="5400962" y="1733674"/>
            <a:ext cx="3239801" cy="2886566"/>
          </a:xfrm>
          <a:prstGeom prst="rect">
            <a:avLst/>
          </a:prstGeom>
        </p:spPr>
        <p:txBody>
          <a:bodyPr vert="horz"/>
          <a:lstStyle>
            <a:lvl1pPr marL="0" indent="0">
              <a:buFont typeface="Arial"/>
              <a:buNone/>
              <a:defRPr sz="1800">
                <a:solidFill>
                  <a:srgbClr val="7F7F7F"/>
                </a:solidFill>
              </a:defRPr>
            </a:lvl1pPr>
          </a:lstStyle>
          <a:p>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39496"/>
          </a:xfrm>
          <a:prstGeom prst="rect">
            <a:avLst/>
          </a:prstGeom>
        </p:spPr>
      </p:pic>
    </p:spTree>
    <p:extLst>
      <p:ext uri="{BB962C8B-B14F-4D97-AF65-F5344CB8AC3E}">
        <p14:creationId xmlns:p14="http://schemas.microsoft.com/office/powerpoint/2010/main" val="3506921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F78E46-3270-4E6C-AF7E-11496CD4C5CB}" type="datetime4">
              <a:rPr lang="nl-NL" smtClean="0"/>
              <a:t>30 september 2024</a:t>
            </a:fld>
            <a:endParaRPr lang="nl-NL"/>
          </a:p>
        </p:txBody>
      </p:sp>
      <p:sp>
        <p:nvSpPr>
          <p:cNvPr id="4" name="Tijdelijke aanduiding voor dianummer 3"/>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63E531-1C3B-364E-9A80-B8838FF23FE5}"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Lst>
  <p:hf hdr="0"/>
  <p:txStyles>
    <p:titleStyle>
      <a:lvl1pPr algn="l" defTabSz="457200" rtl="0" fontAlgn="base">
        <a:spcBef>
          <a:spcPct val="0"/>
        </a:spcBef>
        <a:spcAft>
          <a:spcPct val="0"/>
        </a:spcAft>
        <a:defRPr sz="4400" kern="1200">
          <a:solidFill>
            <a:srgbClr val="074354"/>
          </a:solidFill>
          <a:latin typeface="Arial"/>
          <a:ea typeface="+mj-ea"/>
          <a:cs typeface="Arial"/>
        </a:defRPr>
      </a:lvl1pPr>
      <a:lvl2pPr algn="l" defTabSz="457200" rtl="0" fontAlgn="base">
        <a:spcBef>
          <a:spcPct val="0"/>
        </a:spcBef>
        <a:spcAft>
          <a:spcPct val="0"/>
        </a:spcAft>
        <a:defRPr sz="4400">
          <a:solidFill>
            <a:srgbClr val="074354"/>
          </a:solidFill>
          <a:latin typeface="Arial" charset="0"/>
          <a:cs typeface="Arial" charset="0"/>
        </a:defRPr>
      </a:lvl2pPr>
      <a:lvl3pPr algn="l" defTabSz="457200" rtl="0" fontAlgn="base">
        <a:spcBef>
          <a:spcPct val="0"/>
        </a:spcBef>
        <a:spcAft>
          <a:spcPct val="0"/>
        </a:spcAft>
        <a:defRPr sz="4400">
          <a:solidFill>
            <a:srgbClr val="074354"/>
          </a:solidFill>
          <a:latin typeface="Arial" charset="0"/>
          <a:cs typeface="Arial" charset="0"/>
        </a:defRPr>
      </a:lvl3pPr>
      <a:lvl4pPr algn="l" defTabSz="457200" rtl="0" fontAlgn="base">
        <a:spcBef>
          <a:spcPct val="0"/>
        </a:spcBef>
        <a:spcAft>
          <a:spcPct val="0"/>
        </a:spcAft>
        <a:defRPr sz="4400">
          <a:solidFill>
            <a:srgbClr val="074354"/>
          </a:solidFill>
          <a:latin typeface="Arial" charset="0"/>
          <a:cs typeface="Arial" charset="0"/>
        </a:defRPr>
      </a:lvl4pPr>
      <a:lvl5pPr algn="l" defTabSz="457200" rtl="0" fontAlgn="base">
        <a:spcBef>
          <a:spcPct val="0"/>
        </a:spcBef>
        <a:spcAft>
          <a:spcPct val="0"/>
        </a:spcAft>
        <a:defRPr sz="4400">
          <a:solidFill>
            <a:srgbClr val="074354"/>
          </a:solidFill>
          <a:latin typeface="Arial" charset="0"/>
          <a:cs typeface="Arial" charset="0"/>
        </a:defRPr>
      </a:lvl5pPr>
      <a:lvl6pPr marL="457200" algn="l" defTabSz="457200" rtl="0" fontAlgn="base">
        <a:spcBef>
          <a:spcPct val="0"/>
        </a:spcBef>
        <a:spcAft>
          <a:spcPct val="0"/>
        </a:spcAft>
        <a:defRPr sz="4400">
          <a:solidFill>
            <a:srgbClr val="074354"/>
          </a:solidFill>
          <a:latin typeface="Arial" charset="0"/>
          <a:cs typeface="Arial" charset="0"/>
        </a:defRPr>
      </a:lvl6pPr>
      <a:lvl7pPr marL="914400" algn="l" defTabSz="457200" rtl="0" fontAlgn="base">
        <a:spcBef>
          <a:spcPct val="0"/>
        </a:spcBef>
        <a:spcAft>
          <a:spcPct val="0"/>
        </a:spcAft>
        <a:defRPr sz="4400">
          <a:solidFill>
            <a:srgbClr val="074354"/>
          </a:solidFill>
          <a:latin typeface="Arial" charset="0"/>
          <a:cs typeface="Arial" charset="0"/>
        </a:defRPr>
      </a:lvl7pPr>
      <a:lvl8pPr marL="1371600" algn="l" defTabSz="457200" rtl="0" fontAlgn="base">
        <a:spcBef>
          <a:spcPct val="0"/>
        </a:spcBef>
        <a:spcAft>
          <a:spcPct val="0"/>
        </a:spcAft>
        <a:defRPr sz="4400">
          <a:solidFill>
            <a:srgbClr val="074354"/>
          </a:solidFill>
          <a:latin typeface="Arial" charset="0"/>
          <a:cs typeface="Arial" charset="0"/>
        </a:defRPr>
      </a:lvl8pPr>
      <a:lvl9pPr marL="1828800" algn="l" defTabSz="457200" rtl="0" fontAlgn="base">
        <a:spcBef>
          <a:spcPct val="0"/>
        </a:spcBef>
        <a:spcAft>
          <a:spcPct val="0"/>
        </a:spcAft>
        <a:defRPr sz="4400">
          <a:solidFill>
            <a:srgbClr val="074354"/>
          </a:solidFill>
          <a:latin typeface="Arial" charset="0"/>
          <a:cs typeface="Arial" charset="0"/>
        </a:defRPr>
      </a:lvl9pPr>
    </p:titleStyle>
    <p:bodyStyle>
      <a:lvl1pPr marL="457200" indent="-457200" algn="l" defTabSz="457200" rtl="0" fontAlgn="base">
        <a:spcBef>
          <a:spcPct val="20000"/>
        </a:spcBef>
        <a:spcAft>
          <a:spcPct val="0"/>
        </a:spcAft>
        <a:buBlip>
          <a:blip r:embed="rId7"/>
        </a:buBlip>
        <a:defRPr sz="3200" kern="1200">
          <a:solidFill>
            <a:srgbClr val="074354"/>
          </a:solidFill>
          <a:latin typeface="Arial"/>
          <a:ea typeface="+mn-ea"/>
          <a:cs typeface="Arial"/>
        </a:defRPr>
      </a:lvl1pPr>
      <a:lvl2pPr marL="914400" indent="-457200" algn="l" defTabSz="457200" rtl="0" fontAlgn="base">
        <a:spcBef>
          <a:spcPct val="20000"/>
        </a:spcBef>
        <a:spcAft>
          <a:spcPct val="0"/>
        </a:spcAft>
        <a:buBlip>
          <a:blip r:embed="rId7"/>
        </a:buBlip>
        <a:defRPr sz="2800" kern="1200">
          <a:solidFill>
            <a:srgbClr val="074354"/>
          </a:solidFill>
          <a:latin typeface="Arial"/>
          <a:ea typeface="+mn-ea"/>
          <a:cs typeface="Arial"/>
        </a:defRPr>
      </a:lvl2pPr>
      <a:lvl3pPr marL="1257300" indent="-342900" algn="l" defTabSz="457200" rtl="0" fontAlgn="base">
        <a:spcBef>
          <a:spcPct val="20000"/>
        </a:spcBef>
        <a:spcAft>
          <a:spcPct val="0"/>
        </a:spcAft>
        <a:buBlip>
          <a:blip r:embed="rId7"/>
        </a:buBlip>
        <a:defRPr sz="2400" kern="1200">
          <a:solidFill>
            <a:srgbClr val="074354"/>
          </a:solidFill>
          <a:latin typeface="Arial"/>
          <a:ea typeface="+mn-ea"/>
          <a:cs typeface="Arial"/>
        </a:defRPr>
      </a:lvl3pPr>
      <a:lvl4pPr marL="1714500" indent="-342900" algn="l" defTabSz="457200" rtl="0" fontAlgn="base">
        <a:spcBef>
          <a:spcPct val="20000"/>
        </a:spcBef>
        <a:spcAft>
          <a:spcPct val="0"/>
        </a:spcAft>
        <a:buBlip>
          <a:blip r:embed="rId7"/>
        </a:buBlip>
        <a:defRPr sz="2000" kern="1200">
          <a:solidFill>
            <a:srgbClr val="074354"/>
          </a:solidFill>
          <a:latin typeface="Arial"/>
          <a:ea typeface="+mn-ea"/>
          <a:cs typeface="Arial"/>
        </a:defRPr>
      </a:lvl4pPr>
      <a:lvl5pPr marL="2171700" indent="-342900" algn="l" defTabSz="457200" rtl="0" fontAlgn="base">
        <a:spcBef>
          <a:spcPct val="20000"/>
        </a:spcBef>
        <a:spcAft>
          <a:spcPct val="0"/>
        </a:spcAft>
        <a:buBlip>
          <a:blip r:embed="rId7"/>
        </a:buBlip>
        <a:defRPr sz="2000" kern="1200">
          <a:solidFill>
            <a:srgbClr val="07435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1238631" TargetMode="External"/><Relationship Id="rId3" Type="http://schemas.openxmlformats.org/officeDocument/2006/relationships/image" Target="../media/image13.jpeg"/><Relationship Id="rId7" Type="http://schemas.openxmlformats.org/officeDocument/2006/relationships/hyperlink" Target="https://pixabay.com/users/shutterbug75-2077322/?utm_source=link-attribution&amp;utm_medium=referral&amp;utm_campaign=image&amp;utm_content=123863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pixabay.com/?utm_source=link-attribution&amp;utm_medium=referral&amp;utm_campaign=image&amp;utm_content=2458575" TargetMode="External"/><Relationship Id="rId10" Type="http://schemas.openxmlformats.org/officeDocument/2006/relationships/image" Target="../media/image16.svg"/><Relationship Id="rId4" Type="http://schemas.openxmlformats.org/officeDocument/2006/relationships/hyperlink" Target="https://pixabay.com/users/semevent-4278751/?utm_source=link-attribution&amp;utm_medium=referral&amp;utm_campaign=image&amp;utm_content=2458575" TargetMode="Externa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pixabay.com/?utm_source=link-attribution&amp;utm_medium=referral&amp;utm_campaign=image&amp;utm_content=2458575" TargetMode="External"/><Relationship Id="rId4" Type="http://schemas.openxmlformats.org/officeDocument/2006/relationships/hyperlink" Target="https://pixabay.com/users/semevent-4278751/?utm_source=link-attribution&amp;utm_medium=referral&amp;utm_campaign=image&amp;utm_content=2458575"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jpe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5.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jpe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16.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sv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27.png"/><Relationship Id="rId3" Type="http://schemas.openxmlformats.org/officeDocument/2006/relationships/image" Target="../media/image19.jpeg"/><Relationship Id="rId7" Type="http://schemas.openxmlformats.org/officeDocument/2006/relationships/image" Target="../media/image25.jpeg"/><Relationship Id="rId12"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1.jpeg"/><Relationship Id="rId5" Type="http://schemas.openxmlformats.org/officeDocument/2006/relationships/image" Target="../media/image23.jpeg"/><Relationship Id="rId10" Type="http://schemas.openxmlformats.org/officeDocument/2006/relationships/image" Target="../media/image20.jpeg"/><Relationship Id="rId4" Type="http://schemas.openxmlformats.org/officeDocument/2006/relationships/image" Target="../media/image22.jpe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47W0FcbKO68?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JGjeaHe7GkY?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03A55C2-9450-F44C-1981-AB0AAFDB2697}"/>
              </a:ext>
            </a:extLst>
          </p:cNvPr>
          <p:cNvSpPr>
            <a:spLocks noGrp="1"/>
          </p:cNvSpPr>
          <p:nvPr>
            <p:ph type="title"/>
          </p:nvPr>
        </p:nvSpPr>
        <p:spPr/>
        <p:txBody>
          <a:bodyPr/>
          <a:lstStyle/>
          <a:p>
            <a:r>
              <a:rPr lang="nl-NL" dirty="0"/>
              <a:t>Voorbereiding</a:t>
            </a:r>
          </a:p>
        </p:txBody>
      </p:sp>
      <p:pic>
        <p:nvPicPr>
          <p:cNvPr id="8" name="Picture 5" descr="A picture containing yellow, graphics, graphic design, font&#10;&#10;Description automatically generated">
            <a:extLst>
              <a:ext uri="{FF2B5EF4-FFF2-40B4-BE49-F238E27FC236}">
                <a16:creationId xmlns:a16="http://schemas.microsoft.com/office/drawing/2014/main" id="{76D5B967-BC44-EC55-0EE4-70ED913E8B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4724" y="1875239"/>
            <a:ext cx="1773653" cy="1254177"/>
          </a:xfrm>
          <a:prstGeom prst="rect">
            <a:avLst/>
          </a:prstGeom>
        </p:spPr>
      </p:pic>
      <p:pic>
        <p:nvPicPr>
          <p:cNvPr id="9" name="Picture 6">
            <a:extLst>
              <a:ext uri="{FF2B5EF4-FFF2-40B4-BE49-F238E27FC236}">
                <a16:creationId xmlns:a16="http://schemas.microsoft.com/office/drawing/2014/main" id="{450B2A77-F83A-3E2D-87CE-7D1A97DAB05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64724" y="3709837"/>
            <a:ext cx="1773652" cy="1254177"/>
          </a:xfrm>
          <a:prstGeom prst="rect">
            <a:avLst/>
          </a:prstGeom>
        </p:spPr>
      </p:pic>
      <p:sp>
        <p:nvSpPr>
          <p:cNvPr id="11" name="Tekstvak 10">
            <a:extLst>
              <a:ext uri="{FF2B5EF4-FFF2-40B4-BE49-F238E27FC236}">
                <a16:creationId xmlns:a16="http://schemas.microsoft.com/office/drawing/2014/main" id="{DAF13643-2337-A16E-552D-4A891C40B27F}"/>
              </a:ext>
            </a:extLst>
          </p:cNvPr>
          <p:cNvSpPr txBox="1"/>
          <p:nvPr/>
        </p:nvSpPr>
        <p:spPr>
          <a:xfrm>
            <a:off x="695325" y="1375474"/>
            <a:ext cx="2748550" cy="461665"/>
          </a:xfrm>
          <a:prstGeom prst="rect">
            <a:avLst/>
          </a:prstGeom>
          <a:noFill/>
        </p:spPr>
        <p:txBody>
          <a:bodyPr wrap="square">
            <a:spAutoFit/>
          </a:bodyPr>
          <a:lstStyle/>
          <a:p>
            <a:pPr algn="ctr"/>
            <a:r>
              <a:rPr lang="en-GB" sz="2400" dirty="0" err="1"/>
              <a:t>dier-onderlegger</a:t>
            </a:r>
            <a:endParaRPr lang="nl-NL" sz="2400" dirty="0"/>
          </a:p>
        </p:txBody>
      </p:sp>
      <p:sp>
        <p:nvSpPr>
          <p:cNvPr id="12" name="Tekstvak 11">
            <a:extLst>
              <a:ext uri="{FF2B5EF4-FFF2-40B4-BE49-F238E27FC236}">
                <a16:creationId xmlns:a16="http://schemas.microsoft.com/office/drawing/2014/main" id="{4EBBD9B9-C23F-2453-7954-626E10C3D08C}"/>
              </a:ext>
            </a:extLst>
          </p:cNvPr>
          <p:cNvSpPr txBox="1"/>
          <p:nvPr/>
        </p:nvSpPr>
        <p:spPr>
          <a:xfrm>
            <a:off x="695325" y="3210072"/>
            <a:ext cx="2748550" cy="461665"/>
          </a:xfrm>
          <a:prstGeom prst="rect">
            <a:avLst/>
          </a:prstGeom>
          <a:noFill/>
        </p:spPr>
        <p:txBody>
          <a:bodyPr wrap="square">
            <a:spAutoFit/>
          </a:bodyPr>
          <a:lstStyle/>
          <a:p>
            <a:pPr algn="ctr"/>
            <a:r>
              <a:rPr lang="en-GB" sz="2400" dirty="0"/>
              <a:t>plant-</a:t>
            </a:r>
            <a:r>
              <a:rPr lang="en-GB" sz="2400" dirty="0" err="1"/>
              <a:t>onderlegger</a:t>
            </a:r>
            <a:endParaRPr lang="nl-NL" sz="2400" dirty="0"/>
          </a:p>
        </p:txBody>
      </p:sp>
      <p:pic>
        <p:nvPicPr>
          <p:cNvPr id="15" name="Picture 6">
            <a:extLst>
              <a:ext uri="{FF2B5EF4-FFF2-40B4-BE49-F238E27FC236}">
                <a16:creationId xmlns:a16="http://schemas.microsoft.com/office/drawing/2014/main" id="{A783D49C-6F10-CCD0-D77C-1209ACCA5F7A}"/>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938949" y="1875239"/>
            <a:ext cx="1758403" cy="1254177"/>
          </a:xfrm>
          <a:prstGeom prst="rect">
            <a:avLst/>
          </a:prstGeom>
        </p:spPr>
      </p:pic>
      <p:sp>
        <p:nvSpPr>
          <p:cNvPr id="16" name="Tekstvak 15">
            <a:extLst>
              <a:ext uri="{FF2B5EF4-FFF2-40B4-BE49-F238E27FC236}">
                <a16:creationId xmlns:a16="http://schemas.microsoft.com/office/drawing/2014/main" id="{6CAF4F12-EB3A-8ADA-D088-C298B66FEA82}"/>
              </a:ext>
            </a:extLst>
          </p:cNvPr>
          <p:cNvSpPr txBox="1"/>
          <p:nvPr/>
        </p:nvSpPr>
        <p:spPr>
          <a:xfrm>
            <a:off x="3443875" y="1375474"/>
            <a:ext cx="2748550" cy="461665"/>
          </a:xfrm>
          <a:prstGeom prst="rect">
            <a:avLst/>
          </a:prstGeom>
          <a:noFill/>
        </p:spPr>
        <p:txBody>
          <a:bodyPr wrap="square">
            <a:spAutoFit/>
          </a:bodyPr>
          <a:lstStyle/>
          <a:p>
            <a:pPr algn="ctr"/>
            <a:r>
              <a:rPr lang="en-GB" sz="2400" dirty="0" err="1"/>
              <a:t>werkblad</a:t>
            </a:r>
            <a:endParaRPr lang="nl-NL" sz="2400" dirty="0"/>
          </a:p>
        </p:txBody>
      </p:sp>
      <p:pic>
        <p:nvPicPr>
          <p:cNvPr id="17" name="Picture 5">
            <a:extLst>
              <a:ext uri="{FF2B5EF4-FFF2-40B4-BE49-F238E27FC236}">
                <a16:creationId xmlns:a16="http://schemas.microsoft.com/office/drawing/2014/main" id="{716BCDE3-A1FB-C0CE-947F-0D22ACD24B8D}"/>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700502" y="1837139"/>
            <a:ext cx="1260342" cy="1774279"/>
          </a:xfrm>
          <a:prstGeom prst="rect">
            <a:avLst/>
          </a:prstGeom>
        </p:spPr>
      </p:pic>
      <p:sp>
        <p:nvSpPr>
          <p:cNvPr id="18" name="Tekstvak 17">
            <a:extLst>
              <a:ext uri="{FF2B5EF4-FFF2-40B4-BE49-F238E27FC236}">
                <a16:creationId xmlns:a16="http://schemas.microsoft.com/office/drawing/2014/main" id="{6C070E9D-3D47-0D6A-72C1-3F6B3DF62663}"/>
              </a:ext>
            </a:extLst>
          </p:cNvPr>
          <p:cNvSpPr txBox="1"/>
          <p:nvPr/>
        </p:nvSpPr>
        <p:spPr>
          <a:xfrm>
            <a:off x="5956398" y="1375474"/>
            <a:ext cx="2748550" cy="461665"/>
          </a:xfrm>
          <a:prstGeom prst="rect">
            <a:avLst/>
          </a:prstGeom>
          <a:noFill/>
        </p:spPr>
        <p:txBody>
          <a:bodyPr wrap="square">
            <a:spAutoFit/>
          </a:bodyPr>
          <a:lstStyle/>
          <a:p>
            <a:pPr algn="ctr"/>
            <a:r>
              <a:rPr lang="en-GB" sz="2400" dirty="0" err="1"/>
              <a:t>eiwitblad</a:t>
            </a:r>
            <a:endParaRPr lang="nl-NL" sz="2400" dirty="0"/>
          </a:p>
        </p:txBody>
      </p:sp>
      <p:sp>
        <p:nvSpPr>
          <p:cNvPr id="2" name="Tijdelijke aanduiding voor dianummer 3">
            <a:extLst>
              <a:ext uri="{FF2B5EF4-FFF2-40B4-BE49-F238E27FC236}">
                <a16:creationId xmlns:a16="http://schemas.microsoft.com/office/drawing/2014/main" id="{12D7DD43-C562-3126-3FD1-4C61B2CEB391}"/>
              </a:ext>
            </a:extLst>
          </p:cNvPr>
          <p:cNvSpPr>
            <a:spLocks noGrp="1"/>
          </p:cNvSpPr>
          <p:nvPr>
            <p:ph type="sldNum" sz="quarter" idx="4"/>
          </p:nvPr>
        </p:nvSpPr>
        <p:spPr>
          <a:xfrm>
            <a:off x="0" y="4801501"/>
            <a:ext cx="763412" cy="342000"/>
          </a:xfrm>
        </p:spPr>
        <p:txBody>
          <a:bodyPr/>
          <a:lstStyle/>
          <a:p>
            <a:fld id="{FE63E531-1C3B-364E-9A80-B8838FF23FE5}" type="slidenum">
              <a:rPr lang="nl-NL" smtClean="0"/>
              <a:pPr/>
              <a:t>1</a:t>
            </a:fld>
            <a:endParaRPr lang="nl-NL" dirty="0"/>
          </a:p>
        </p:txBody>
      </p:sp>
    </p:spTree>
    <p:extLst>
      <p:ext uri="{BB962C8B-B14F-4D97-AF65-F5344CB8AC3E}">
        <p14:creationId xmlns:p14="http://schemas.microsoft.com/office/powerpoint/2010/main" val="74323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10</a:t>
            </a:fld>
            <a:endParaRPr lang="nl-NL" dirty="0"/>
          </a:p>
        </p:txBody>
      </p:sp>
      <p:sp>
        <p:nvSpPr>
          <p:cNvPr id="5" name="Titel 4"/>
          <p:cNvSpPr>
            <a:spLocks noGrp="1"/>
          </p:cNvSpPr>
          <p:nvPr>
            <p:ph type="title"/>
          </p:nvPr>
        </p:nvSpPr>
        <p:spPr/>
        <p:txBody>
          <a:bodyPr/>
          <a:lstStyle/>
          <a:p>
            <a:r>
              <a:rPr lang="nl-NL" dirty="0"/>
              <a:t>Wat zijn eiwitten?</a:t>
            </a:r>
          </a:p>
        </p:txBody>
      </p:sp>
      <p:sp>
        <p:nvSpPr>
          <p:cNvPr id="2" name="Text Placeholder 1">
            <a:extLst>
              <a:ext uri="{FF2B5EF4-FFF2-40B4-BE49-F238E27FC236}">
                <a16:creationId xmlns:a16="http://schemas.microsoft.com/office/drawing/2014/main" id="{3EAAA106-116F-8D66-5C0C-48B5EE7D24AB}"/>
              </a:ext>
            </a:extLst>
          </p:cNvPr>
          <p:cNvSpPr>
            <a:spLocks noGrp="1"/>
          </p:cNvSpPr>
          <p:nvPr>
            <p:ph type="body" sz="quarter" idx="13"/>
          </p:nvPr>
        </p:nvSpPr>
        <p:spPr>
          <a:xfrm>
            <a:off x="936625" y="1611220"/>
            <a:ext cx="3635375" cy="3060000"/>
          </a:xfrm>
        </p:spPr>
        <p:txBody>
          <a:bodyPr/>
          <a:lstStyle/>
          <a:p>
            <a:pPr marL="0" indent="0">
              <a:buNone/>
            </a:pPr>
            <a:r>
              <a:rPr lang="en-GB" dirty="0" err="1"/>
              <a:t>Bouwstof</a:t>
            </a:r>
            <a:r>
              <a:rPr lang="en-GB" dirty="0"/>
              <a:t> </a:t>
            </a:r>
            <a:r>
              <a:rPr lang="en-GB" dirty="0" err="1"/>
              <a:t>voor</a:t>
            </a:r>
            <a:r>
              <a:rPr lang="en-GB" dirty="0"/>
              <a:t> je </a:t>
            </a:r>
            <a:r>
              <a:rPr lang="en-GB" dirty="0" err="1"/>
              <a:t>lichaam</a:t>
            </a:r>
            <a:endParaRPr lang="en-GB" dirty="0"/>
          </a:p>
        </p:txBody>
      </p:sp>
      <p:sp>
        <p:nvSpPr>
          <p:cNvPr id="3" name="Text Placeholder 1">
            <a:extLst>
              <a:ext uri="{FF2B5EF4-FFF2-40B4-BE49-F238E27FC236}">
                <a16:creationId xmlns:a16="http://schemas.microsoft.com/office/drawing/2014/main" id="{2C27F6EC-886C-8588-99EB-59FB8A7AE7FC}"/>
              </a:ext>
            </a:extLst>
          </p:cNvPr>
          <p:cNvSpPr txBox="1">
            <a:spLocks/>
          </p:cNvSpPr>
          <p:nvPr/>
        </p:nvSpPr>
        <p:spPr>
          <a:xfrm>
            <a:off x="5076001" y="1609300"/>
            <a:ext cx="3635375" cy="3060000"/>
          </a:xfrm>
          <a:prstGeom prst="rect">
            <a:avLst/>
          </a:prstGeom>
        </p:spPr>
        <p:txBody>
          <a:bodyPr vert="horz" lIns="0" tIns="0" rIns="0" bIns="0"/>
          <a:lstStyle>
            <a:lvl1pPr marL="18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1pPr>
            <a:lvl2pPr marL="36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2pPr>
            <a:lvl3pPr marL="54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3pPr>
            <a:lvl4pPr marL="72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4pPr>
            <a:lvl5pPr marL="90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dirty="0"/>
              <a:t>Zit in eten</a:t>
            </a:r>
            <a:endParaRPr lang="nl-NL" dirty="0"/>
          </a:p>
        </p:txBody>
      </p:sp>
      <p:pic>
        <p:nvPicPr>
          <p:cNvPr id="7" name="Picture 6" descr="A pile of colorful building blocks&#10;&#10;Description automatically generated with low confidence">
            <a:extLst>
              <a:ext uri="{FF2B5EF4-FFF2-40B4-BE49-F238E27FC236}">
                <a16:creationId xmlns:a16="http://schemas.microsoft.com/office/drawing/2014/main" id="{41DBF172-6BCD-DF97-C549-4349F3AD4F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6625" y="2039221"/>
            <a:ext cx="3618015" cy="2412010"/>
          </a:xfrm>
          <a:prstGeom prst="rect">
            <a:avLst/>
          </a:prstGeom>
        </p:spPr>
      </p:pic>
      <p:sp>
        <p:nvSpPr>
          <p:cNvPr id="8" name="TextBox 7">
            <a:extLst>
              <a:ext uri="{FF2B5EF4-FFF2-40B4-BE49-F238E27FC236}">
                <a16:creationId xmlns:a16="http://schemas.microsoft.com/office/drawing/2014/main" id="{DE583CCB-000A-D11D-C92E-A72ED077A1C4}"/>
              </a:ext>
            </a:extLst>
          </p:cNvPr>
          <p:cNvSpPr txBox="1"/>
          <p:nvPr/>
        </p:nvSpPr>
        <p:spPr>
          <a:xfrm>
            <a:off x="936625" y="4189621"/>
            <a:ext cx="2674188" cy="246221"/>
          </a:xfrm>
          <a:prstGeom prst="rect">
            <a:avLst/>
          </a:prstGeom>
          <a:noFill/>
        </p:spPr>
        <p:txBody>
          <a:bodyPr wrap="square" rtlCol="0">
            <a:spAutoFit/>
          </a:bodyPr>
          <a:lstStyle/>
          <a:p>
            <a:r>
              <a:rPr lang="en-US" sz="1000" b="0" i="0" dirty="0">
                <a:solidFill>
                  <a:schemeClr val="bg1"/>
                </a:solidFill>
                <a:effectLst/>
                <a:latin typeface="Open Sans" panose="020B0606030504020204" pitchFamily="34" charset="0"/>
              </a:rPr>
              <a:t>Image by </a:t>
            </a:r>
            <a:r>
              <a:rPr lang="en-US" sz="1000" b="0" i="0" u="sng" dirty="0" err="1">
                <a:solidFill>
                  <a:schemeClr val="bg1"/>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Semevent</a:t>
            </a:r>
            <a:r>
              <a:rPr lang="en-US" sz="1000" b="0" i="0" dirty="0">
                <a:solidFill>
                  <a:schemeClr val="bg1"/>
                </a:solidFill>
                <a:effectLst/>
                <a:latin typeface="Open Sans" panose="020B0606030504020204" pitchFamily="34" charset="0"/>
              </a:rPr>
              <a:t> from </a:t>
            </a:r>
            <a:r>
              <a:rPr lang="en-US" sz="1000" b="0" i="0" u="sng" dirty="0" err="1">
                <a:solidFill>
                  <a:schemeClr val="bg1"/>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Pixabay</a:t>
            </a:r>
            <a:endParaRPr lang="nl-NL" sz="1000" dirty="0">
              <a:solidFill>
                <a:schemeClr val="bg1"/>
              </a:solidFill>
            </a:endParaRPr>
          </a:p>
        </p:txBody>
      </p:sp>
      <p:pic>
        <p:nvPicPr>
          <p:cNvPr id="10" name="Picture 9" descr="A plate of food with fork and knife&#10;&#10;Description automatically generated with medium confidence">
            <a:extLst>
              <a:ext uri="{FF2B5EF4-FFF2-40B4-BE49-F238E27FC236}">
                <a16:creationId xmlns:a16="http://schemas.microsoft.com/office/drawing/2014/main" id="{AEC07229-8342-47FD-1DB9-B7305D83EB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58641" y="2039221"/>
            <a:ext cx="3618016" cy="2412010"/>
          </a:xfrm>
          <a:prstGeom prst="rect">
            <a:avLst/>
          </a:prstGeom>
        </p:spPr>
      </p:pic>
      <p:sp>
        <p:nvSpPr>
          <p:cNvPr id="11" name="TextBox 10">
            <a:extLst>
              <a:ext uri="{FF2B5EF4-FFF2-40B4-BE49-F238E27FC236}">
                <a16:creationId xmlns:a16="http://schemas.microsoft.com/office/drawing/2014/main" id="{778D1575-38D7-ECFB-D254-7672EC6B5C91}"/>
              </a:ext>
            </a:extLst>
          </p:cNvPr>
          <p:cNvSpPr txBox="1"/>
          <p:nvPr/>
        </p:nvSpPr>
        <p:spPr>
          <a:xfrm>
            <a:off x="5076001" y="4189621"/>
            <a:ext cx="3265742" cy="246221"/>
          </a:xfrm>
          <a:prstGeom prst="rect">
            <a:avLst/>
          </a:prstGeom>
          <a:noFill/>
        </p:spPr>
        <p:txBody>
          <a:bodyPr wrap="square" rtlCol="0">
            <a:spAutoFit/>
          </a:bodyPr>
          <a:lstStyle/>
          <a:p>
            <a:r>
              <a:rPr lang="en-US" sz="1000" b="0" i="0" dirty="0">
                <a:solidFill>
                  <a:schemeClr val="bg1"/>
                </a:solidFill>
                <a:effectLst/>
                <a:latin typeface="Open Sans" panose="020B0606030504020204" pitchFamily="34" charset="0"/>
              </a:rPr>
              <a:t>Image by </a:t>
            </a:r>
            <a:r>
              <a:rPr lang="en-US" sz="1000" b="0" i="0" u="sng" dirty="0">
                <a:solidFill>
                  <a:schemeClr val="bg1"/>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Robert Owen-Wahl</a:t>
            </a:r>
            <a:r>
              <a:rPr lang="en-US" sz="1000" b="0" i="0" dirty="0">
                <a:solidFill>
                  <a:schemeClr val="bg1"/>
                </a:solidFill>
                <a:effectLst/>
                <a:latin typeface="Open Sans" panose="020B0606030504020204" pitchFamily="34" charset="0"/>
              </a:rPr>
              <a:t> from </a:t>
            </a:r>
            <a:r>
              <a:rPr lang="en-US" sz="1000" b="0" i="0" u="sng" dirty="0" err="1">
                <a:solidFill>
                  <a:schemeClr val="bg1"/>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Pixabay</a:t>
            </a:r>
            <a:endParaRPr lang="nl-NL" sz="1000" dirty="0">
              <a:solidFill>
                <a:schemeClr val="bg1"/>
              </a:solidFill>
            </a:endParaRPr>
          </a:p>
        </p:txBody>
      </p:sp>
      <p:pic>
        <p:nvPicPr>
          <p:cNvPr id="19" name="Graphic 18">
            <a:extLst>
              <a:ext uri="{FF2B5EF4-FFF2-40B4-BE49-F238E27FC236}">
                <a16:creationId xmlns:a16="http://schemas.microsoft.com/office/drawing/2014/main" id="{D5C8A0EE-4B34-4C85-FEF6-F0FBF9ADBDDD}"/>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77708" y="2113472"/>
            <a:ext cx="985098" cy="22342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007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11</a:t>
            </a:fld>
            <a:endParaRPr lang="nl-NL" dirty="0"/>
          </a:p>
        </p:txBody>
      </p:sp>
      <p:sp>
        <p:nvSpPr>
          <p:cNvPr id="5" name="Titel 4"/>
          <p:cNvSpPr>
            <a:spLocks noGrp="1"/>
          </p:cNvSpPr>
          <p:nvPr>
            <p:ph type="title"/>
          </p:nvPr>
        </p:nvSpPr>
        <p:spPr/>
        <p:txBody>
          <a:bodyPr/>
          <a:lstStyle/>
          <a:p>
            <a:r>
              <a:rPr lang="nl-NL" dirty="0"/>
              <a:t>Waarvoor heb je eiwit nodig?</a:t>
            </a:r>
          </a:p>
        </p:txBody>
      </p:sp>
      <p:sp>
        <p:nvSpPr>
          <p:cNvPr id="2" name="Text Placeholder 1">
            <a:extLst>
              <a:ext uri="{FF2B5EF4-FFF2-40B4-BE49-F238E27FC236}">
                <a16:creationId xmlns:a16="http://schemas.microsoft.com/office/drawing/2014/main" id="{EA0C479B-C6E1-56F9-9F4A-87F6CD549269}"/>
              </a:ext>
            </a:extLst>
          </p:cNvPr>
          <p:cNvSpPr>
            <a:spLocks noGrp="1"/>
          </p:cNvSpPr>
          <p:nvPr>
            <p:ph type="body" sz="quarter" idx="13"/>
          </p:nvPr>
        </p:nvSpPr>
        <p:spPr/>
        <p:txBody>
          <a:bodyPr/>
          <a:lstStyle/>
          <a:p>
            <a:r>
              <a:rPr lang="en-GB" dirty="0"/>
              <a:t>Je </a:t>
            </a:r>
            <a:r>
              <a:rPr lang="en-GB" dirty="0" err="1"/>
              <a:t>lichaam</a:t>
            </a:r>
            <a:r>
              <a:rPr lang="en-GB" dirty="0"/>
              <a:t> is </a:t>
            </a:r>
            <a:r>
              <a:rPr lang="en-GB" dirty="0" err="1"/>
              <a:t>ervan</a:t>
            </a:r>
            <a:r>
              <a:rPr lang="en-GB" dirty="0"/>
              <a:t> </a:t>
            </a:r>
            <a:r>
              <a:rPr lang="en-GB" dirty="0" err="1"/>
              <a:t>gemaakt</a:t>
            </a:r>
            <a:endParaRPr lang="en-GB" dirty="0"/>
          </a:p>
          <a:p>
            <a:r>
              <a:rPr lang="en-GB" dirty="0" err="1"/>
              <a:t>Vooral</a:t>
            </a:r>
            <a:r>
              <a:rPr lang="en-GB" dirty="0"/>
              <a:t> je </a:t>
            </a:r>
            <a:r>
              <a:rPr lang="en-GB" dirty="0" err="1"/>
              <a:t>spieren</a:t>
            </a:r>
            <a:endParaRPr lang="en-GB" dirty="0"/>
          </a:p>
          <a:p>
            <a:r>
              <a:rPr lang="en-GB" dirty="0"/>
              <a:t>Als je </a:t>
            </a:r>
            <a:r>
              <a:rPr lang="en-GB" dirty="0" err="1"/>
              <a:t>groeit</a:t>
            </a:r>
            <a:r>
              <a:rPr lang="en-GB" dirty="0"/>
              <a:t>, </a:t>
            </a:r>
            <a:r>
              <a:rPr lang="en-GB" dirty="0" err="1"/>
              <a:t>heb</a:t>
            </a:r>
            <a:r>
              <a:rPr lang="en-GB" dirty="0"/>
              <a:t> je </a:t>
            </a:r>
            <a:r>
              <a:rPr lang="en-GB" dirty="0" err="1"/>
              <a:t>meer</a:t>
            </a:r>
            <a:r>
              <a:rPr lang="en-GB" dirty="0"/>
              <a:t> </a:t>
            </a:r>
            <a:r>
              <a:rPr lang="en-GB" dirty="0" err="1"/>
              <a:t>nodig</a:t>
            </a:r>
            <a:endParaRPr lang="nl-NL" dirty="0"/>
          </a:p>
        </p:txBody>
      </p:sp>
      <p:pic>
        <p:nvPicPr>
          <p:cNvPr id="6" name="Picture 5" descr="A picture containing art, food&#10;&#10;Description automatically generated with medium confidence">
            <a:extLst>
              <a:ext uri="{FF2B5EF4-FFF2-40B4-BE49-F238E27FC236}">
                <a16:creationId xmlns:a16="http://schemas.microsoft.com/office/drawing/2014/main" id="{0B319347-485F-DB11-8D75-1656407A3C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21237" y="1680901"/>
            <a:ext cx="2113472" cy="3291600"/>
          </a:xfrm>
          <a:prstGeom prst="rect">
            <a:avLst/>
          </a:prstGeom>
        </p:spPr>
      </p:pic>
      <p:pic>
        <p:nvPicPr>
          <p:cNvPr id="8" name="Picture 7" descr="A person measuring a child's hair&#10;&#10;Description automatically generated with low confidence">
            <a:extLst>
              <a:ext uri="{FF2B5EF4-FFF2-40B4-BE49-F238E27FC236}">
                <a16:creationId xmlns:a16="http://schemas.microsoft.com/office/drawing/2014/main" id="{667A9AD7-734F-E41E-894D-7ABDB97516F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5999" y="3148654"/>
            <a:ext cx="2896691" cy="1817865"/>
          </a:xfrm>
          <a:prstGeom prst="rect">
            <a:avLst/>
          </a:prstGeom>
        </p:spPr>
      </p:pic>
    </p:spTree>
    <p:extLst>
      <p:ext uri="{BB962C8B-B14F-4D97-AF65-F5344CB8AC3E}">
        <p14:creationId xmlns:p14="http://schemas.microsoft.com/office/powerpoint/2010/main" val="207446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12</a:t>
            </a:fld>
            <a:endParaRPr lang="nl-NL" dirty="0"/>
          </a:p>
        </p:txBody>
      </p:sp>
      <p:sp>
        <p:nvSpPr>
          <p:cNvPr id="5" name="Titel 4"/>
          <p:cNvSpPr>
            <a:spLocks noGrp="1"/>
          </p:cNvSpPr>
          <p:nvPr>
            <p:ph type="title"/>
          </p:nvPr>
        </p:nvSpPr>
        <p:spPr/>
        <p:txBody>
          <a:bodyPr/>
          <a:lstStyle/>
          <a:p>
            <a:r>
              <a:rPr lang="nl-NL" dirty="0"/>
              <a:t>Hoeveel eiwit heb je nodig?</a:t>
            </a:r>
          </a:p>
        </p:txBody>
      </p:sp>
      <p:sp>
        <p:nvSpPr>
          <p:cNvPr id="2" name="Text Placeholder 1">
            <a:extLst>
              <a:ext uri="{FF2B5EF4-FFF2-40B4-BE49-F238E27FC236}">
                <a16:creationId xmlns:a16="http://schemas.microsoft.com/office/drawing/2014/main" id="{EA0C479B-C6E1-56F9-9F4A-87F6CD549269}"/>
              </a:ext>
            </a:extLst>
          </p:cNvPr>
          <p:cNvSpPr>
            <a:spLocks noGrp="1"/>
          </p:cNvSpPr>
          <p:nvPr>
            <p:ph type="body" sz="quarter" idx="13"/>
          </p:nvPr>
        </p:nvSpPr>
        <p:spPr>
          <a:xfrm>
            <a:off x="936625" y="1611220"/>
            <a:ext cx="3749675" cy="3060000"/>
          </a:xfrm>
        </p:spPr>
        <p:txBody>
          <a:bodyPr/>
          <a:lstStyle/>
          <a:p>
            <a:pPr>
              <a:lnSpc>
                <a:spcPct val="150000"/>
              </a:lnSpc>
            </a:pPr>
            <a:r>
              <a:rPr lang="en-GB" dirty="0"/>
              <a:t>1 gram </a:t>
            </a:r>
            <a:r>
              <a:rPr lang="en-GB" dirty="0" err="1"/>
              <a:t>eiwit</a:t>
            </a:r>
            <a:r>
              <a:rPr lang="en-GB" dirty="0"/>
              <a:t> per kilo</a:t>
            </a:r>
          </a:p>
          <a:p>
            <a:pPr>
              <a:lnSpc>
                <a:spcPct val="150000"/>
              </a:lnSpc>
            </a:pPr>
            <a:r>
              <a:rPr lang="en-GB" dirty="0"/>
              <a:t>36 kilo (6 tot 9 </a:t>
            </a:r>
            <a:r>
              <a:rPr lang="en-GB" dirty="0" err="1"/>
              <a:t>jaar</a:t>
            </a:r>
            <a:r>
              <a:rPr lang="en-GB" dirty="0"/>
              <a:t>)</a:t>
            </a:r>
          </a:p>
          <a:p>
            <a:pPr>
              <a:lnSpc>
                <a:spcPct val="150000"/>
              </a:lnSpc>
            </a:pPr>
            <a:r>
              <a:rPr lang="en-GB" dirty="0"/>
              <a:t>36 gram </a:t>
            </a:r>
            <a:r>
              <a:rPr lang="en-GB" dirty="0" err="1"/>
              <a:t>eiwit</a:t>
            </a:r>
            <a:r>
              <a:rPr lang="en-GB" dirty="0"/>
              <a:t> per </a:t>
            </a:r>
            <a:r>
              <a:rPr lang="en-GB" dirty="0" err="1"/>
              <a:t>dag</a:t>
            </a:r>
            <a:endParaRPr lang="en-GB" dirty="0"/>
          </a:p>
          <a:p>
            <a:pPr>
              <a:lnSpc>
                <a:spcPct val="150000"/>
              </a:lnSpc>
            </a:pPr>
            <a:r>
              <a:rPr lang="en-GB" dirty="0"/>
              <a:t>1 </a:t>
            </a:r>
            <a:r>
              <a:rPr lang="en-GB" dirty="0" err="1"/>
              <a:t>maaltijd</a:t>
            </a:r>
            <a:r>
              <a:rPr lang="en-GB" dirty="0"/>
              <a:t>: 12 gram </a:t>
            </a:r>
            <a:endParaRPr lang="nl-NL" dirty="0"/>
          </a:p>
        </p:txBody>
      </p:sp>
      <p:pic>
        <p:nvPicPr>
          <p:cNvPr id="3" name="Picture 2" descr="A pile of colorful building blocks&#10;&#10;Description automatically generated with low confidence">
            <a:extLst>
              <a:ext uri="{FF2B5EF4-FFF2-40B4-BE49-F238E27FC236}">
                <a16:creationId xmlns:a16="http://schemas.microsoft.com/office/drawing/2014/main" id="{2FCCD0F5-7C07-1885-8987-4E9F799DDF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2748" y="1611220"/>
            <a:ext cx="3618015" cy="2412010"/>
          </a:xfrm>
          <a:prstGeom prst="rect">
            <a:avLst/>
          </a:prstGeom>
        </p:spPr>
      </p:pic>
      <p:sp>
        <p:nvSpPr>
          <p:cNvPr id="7" name="TextBox 6">
            <a:extLst>
              <a:ext uri="{FF2B5EF4-FFF2-40B4-BE49-F238E27FC236}">
                <a16:creationId xmlns:a16="http://schemas.microsoft.com/office/drawing/2014/main" id="{63FBF645-D14C-58EF-965B-ED953CAFD8E9}"/>
              </a:ext>
            </a:extLst>
          </p:cNvPr>
          <p:cNvSpPr txBox="1"/>
          <p:nvPr/>
        </p:nvSpPr>
        <p:spPr>
          <a:xfrm>
            <a:off x="5022748" y="3761620"/>
            <a:ext cx="2674188" cy="246221"/>
          </a:xfrm>
          <a:prstGeom prst="rect">
            <a:avLst/>
          </a:prstGeom>
          <a:noFill/>
        </p:spPr>
        <p:txBody>
          <a:bodyPr wrap="square" rtlCol="0">
            <a:spAutoFit/>
          </a:bodyPr>
          <a:lstStyle/>
          <a:p>
            <a:r>
              <a:rPr lang="en-US" sz="1000" b="0" i="0" dirty="0">
                <a:solidFill>
                  <a:schemeClr val="bg1"/>
                </a:solidFill>
                <a:effectLst/>
                <a:latin typeface="Open Sans" panose="020B0606030504020204" pitchFamily="34" charset="0"/>
              </a:rPr>
              <a:t>Image by </a:t>
            </a:r>
            <a:r>
              <a:rPr lang="en-US" sz="1000" b="0" i="0" u="sng" dirty="0" err="1">
                <a:solidFill>
                  <a:schemeClr val="bg1"/>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Semevent</a:t>
            </a:r>
            <a:r>
              <a:rPr lang="en-US" sz="1000" b="0" i="0" dirty="0">
                <a:solidFill>
                  <a:schemeClr val="bg1"/>
                </a:solidFill>
                <a:effectLst/>
                <a:latin typeface="Open Sans" panose="020B0606030504020204" pitchFamily="34" charset="0"/>
              </a:rPr>
              <a:t> from </a:t>
            </a:r>
            <a:r>
              <a:rPr lang="en-US" sz="1000" b="0" i="0" u="sng" dirty="0" err="1">
                <a:solidFill>
                  <a:schemeClr val="bg1"/>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Pixabay</a:t>
            </a:r>
            <a:endParaRPr lang="nl-NL" sz="1000" dirty="0">
              <a:solidFill>
                <a:schemeClr val="bg1"/>
              </a:solidFill>
            </a:endParaRPr>
          </a:p>
        </p:txBody>
      </p:sp>
      <p:pic>
        <p:nvPicPr>
          <p:cNvPr id="9" name="Graphic 8">
            <a:extLst>
              <a:ext uri="{FF2B5EF4-FFF2-40B4-BE49-F238E27FC236}">
                <a16:creationId xmlns:a16="http://schemas.microsoft.com/office/drawing/2014/main" id="{E4586931-23DA-426B-29E9-85F1CD7D7A9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63831" y="1685471"/>
            <a:ext cx="985098" cy="22342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49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nuts &amp; seeds, seed, legume, dried fruit&#10;&#10;Description automatically generated">
            <a:extLst>
              <a:ext uri="{FF2B5EF4-FFF2-40B4-BE49-F238E27FC236}">
                <a16:creationId xmlns:a16="http://schemas.microsoft.com/office/drawing/2014/main" id="{A388D0B4-074F-DC50-A513-E6E6E47512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99"/>
          <a:stretch/>
        </p:blipFill>
        <p:spPr>
          <a:xfrm rot="5400000">
            <a:off x="2462771" y="2551319"/>
            <a:ext cx="595359" cy="3618805"/>
          </a:xfrm>
          <a:prstGeom prst="rect">
            <a:avLst/>
          </a:prstGeom>
        </p:spPr>
      </p:pic>
      <p:sp>
        <p:nvSpPr>
          <p:cNvPr id="4" name="Tijdelijke aanduiding voor dianummer 3"/>
          <p:cNvSpPr>
            <a:spLocks noGrp="1"/>
          </p:cNvSpPr>
          <p:nvPr>
            <p:ph type="sldNum" sz="quarter" idx="4"/>
          </p:nvPr>
        </p:nvSpPr>
        <p:spPr/>
        <p:txBody>
          <a:bodyPr/>
          <a:lstStyle/>
          <a:p>
            <a:fld id="{FE63E531-1C3B-364E-9A80-B8838FF23FE5}" type="slidenum">
              <a:rPr lang="nl-NL" smtClean="0"/>
              <a:pPr/>
              <a:t>13</a:t>
            </a:fld>
            <a:endParaRPr lang="nl-NL" dirty="0"/>
          </a:p>
        </p:txBody>
      </p:sp>
      <p:sp>
        <p:nvSpPr>
          <p:cNvPr id="5" name="Titel 4"/>
          <p:cNvSpPr>
            <a:spLocks noGrp="1"/>
          </p:cNvSpPr>
          <p:nvPr>
            <p:ph type="title"/>
          </p:nvPr>
        </p:nvSpPr>
        <p:spPr/>
        <p:txBody>
          <a:bodyPr/>
          <a:lstStyle/>
          <a:p>
            <a:r>
              <a:rPr lang="nl-NL" dirty="0"/>
              <a:t>Waar zit eiwit in?</a:t>
            </a:r>
          </a:p>
        </p:txBody>
      </p:sp>
      <p:sp>
        <p:nvSpPr>
          <p:cNvPr id="2" name="Text Placeholder 1">
            <a:extLst>
              <a:ext uri="{FF2B5EF4-FFF2-40B4-BE49-F238E27FC236}">
                <a16:creationId xmlns:a16="http://schemas.microsoft.com/office/drawing/2014/main" id="{59920968-4FAD-1E80-145B-9780D9920A32}"/>
              </a:ext>
            </a:extLst>
          </p:cNvPr>
          <p:cNvSpPr>
            <a:spLocks noGrp="1"/>
          </p:cNvSpPr>
          <p:nvPr>
            <p:ph type="body" sz="quarter" idx="13"/>
          </p:nvPr>
        </p:nvSpPr>
        <p:spPr>
          <a:xfrm>
            <a:off x="936625" y="1991709"/>
            <a:ext cx="3635375" cy="2299023"/>
          </a:xfrm>
        </p:spPr>
        <p:txBody>
          <a:bodyPr/>
          <a:lstStyle/>
          <a:p>
            <a:pPr marL="0" indent="0">
              <a:spcAft>
                <a:spcPts val="4000"/>
              </a:spcAft>
              <a:buNone/>
            </a:pPr>
            <a:r>
              <a:rPr lang="nl-NL" dirty="0"/>
              <a:t>vlees en vis</a:t>
            </a:r>
          </a:p>
          <a:p>
            <a:pPr marL="0" indent="0">
              <a:spcAft>
                <a:spcPts val="4000"/>
              </a:spcAft>
              <a:buNone/>
            </a:pPr>
            <a:r>
              <a:rPr lang="nl-NL" dirty="0"/>
              <a:t>melk, yoghurt, kaas, ei</a:t>
            </a:r>
          </a:p>
          <a:p>
            <a:pPr marL="0" indent="0">
              <a:spcAft>
                <a:spcPts val="4000"/>
              </a:spcAft>
              <a:buNone/>
            </a:pPr>
            <a:r>
              <a:rPr lang="nl-NL" dirty="0"/>
              <a:t>soja(melk)</a:t>
            </a:r>
          </a:p>
          <a:p>
            <a:pPr marL="0" indent="0">
              <a:spcAft>
                <a:spcPts val="4000"/>
              </a:spcAft>
              <a:buNone/>
            </a:pPr>
            <a:r>
              <a:rPr lang="nl-NL" dirty="0"/>
              <a:t>peulvruchten</a:t>
            </a:r>
          </a:p>
        </p:txBody>
      </p:sp>
      <p:sp>
        <p:nvSpPr>
          <p:cNvPr id="3" name="Text Placeholder 1">
            <a:extLst>
              <a:ext uri="{FF2B5EF4-FFF2-40B4-BE49-F238E27FC236}">
                <a16:creationId xmlns:a16="http://schemas.microsoft.com/office/drawing/2014/main" id="{043971C8-6E41-327D-53D8-3BBF2D875533}"/>
              </a:ext>
            </a:extLst>
          </p:cNvPr>
          <p:cNvSpPr txBox="1">
            <a:spLocks/>
          </p:cNvSpPr>
          <p:nvPr/>
        </p:nvSpPr>
        <p:spPr>
          <a:xfrm>
            <a:off x="4930655" y="1981163"/>
            <a:ext cx="3635375" cy="2299023"/>
          </a:xfrm>
          <a:prstGeom prst="rect">
            <a:avLst/>
          </a:prstGeom>
        </p:spPr>
        <p:txBody>
          <a:bodyPr vert="horz" lIns="0" tIns="0" rIns="0" bIns="0"/>
          <a:lstStyle>
            <a:lvl1pPr marL="18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1pPr>
            <a:lvl2pPr marL="36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2pPr>
            <a:lvl3pPr marL="54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3pPr>
            <a:lvl4pPr marL="72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4pPr>
            <a:lvl5pPr marL="90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0"/>
              </a:spcAft>
              <a:buNone/>
            </a:pPr>
            <a:r>
              <a:rPr lang="nl-NL" dirty="0"/>
              <a:t>noten en zaden</a:t>
            </a:r>
          </a:p>
          <a:p>
            <a:pPr marL="0" indent="0">
              <a:spcAft>
                <a:spcPts val="4100"/>
              </a:spcAft>
              <a:buNone/>
            </a:pPr>
            <a:r>
              <a:rPr lang="nl-NL" dirty="0"/>
              <a:t>granen</a:t>
            </a:r>
          </a:p>
          <a:p>
            <a:pPr marL="0" indent="0">
              <a:spcAft>
                <a:spcPts val="4000"/>
              </a:spcAft>
              <a:buNone/>
            </a:pPr>
            <a:r>
              <a:rPr lang="nl-NL" dirty="0">
                <a:solidFill>
                  <a:schemeClr val="tx1"/>
                </a:solidFill>
              </a:rPr>
              <a:t>groente en fruit</a:t>
            </a:r>
          </a:p>
        </p:txBody>
      </p:sp>
      <p:pic>
        <p:nvPicPr>
          <p:cNvPr id="7" name="Picture 6" descr="A close-up of meat on a cutting board&#10;&#10;Description automatically generated with low confidence">
            <a:extLst>
              <a:ext uri="{FF2B5EF4-FFF2-40B4-BE49-F238E27FC236}">
                <a16:creationId xmlns:a16="http://schemas.microsoft.com/office/drawing/2014/main" id="{1AC1B9DD-914B-56B5-7CE9-19DDD7DE325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6626" y="1286989"/>
            <a:ext cx="1780696" cy="755993"/>
          </a:xfrm>
          <a:prstGeom prst="rect">
            <a:avLst/>
          </a:prstGeom>
        </p:spPr>
      </p:pic>
      <p:pic>
        <p:nvPicPr>
          <p:cNvPr id="9" name="Picture 8" descr="A picture containing delicacy, food, frozen food, fast food&#10;&#10;Description automatically generated">
            <a:extLst>
              <a:ext uri="{FF2B5EF4-FFF2-40B4-BE49-F238E27FC236}">
                <a16:creationId xmlns:a16="http://schemas.microsoft.com/office/drawing/2014/main" id="{C2D4468E-C526-92A1-313F-6F3731B758B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17323" y="1286989"/>
            <a:ext cx="1854677" cy="755993"/>
          </a:xfrm>
          <a:prstGeom prst="rect">
            <a:avLst/>
          </a:prstGeom>
        </p:spPr>
      </p:pic>
      <p:pic>
        <p:nvPicPr>
          <p:cNvPr id="11" name="Picture 10" descr="A plate of cheese and yogurt with a glass of milk&#10;&#10;Description automatically generated with low confidence">
            <a:extLst>
              <a:ext uri="{FF2B5EF4-FFF2-40B4-BE49-F238E27FC236}">
                <a16:creationId xmlns:a16="http://schemas.microsoft.com/office/drawing/2014/main" id="{FDC3690E-D797-ACC6-B5B8-B610BB3C20B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35999" y="2333915"/>
            <a:ext cx="1781324" cy="595359"/>
          </a:xfrm>
          <a:prstGeom prst="rect">
            <a:avLst/>
          </a:prstGeom>
        </p:spPr>
      </p:pic>
      <p:pic>
        <p:nvPicPr>
          <p:cNvPr id="13" name="Picture 12" descr="A fried egg on a black surface&#10;&#10;Description automatically generated with medium confidence">
            <a:extLst>
              <a:ext uri="{FF2B5EF4-FFF2-40B4-BE49-F238E27FC236}">
                <a16:creationId xmlns:a16="http://schemas.microsoft.com/office/drawing/2014/main" id="{BDB7B51F-CE7A-6AB7-2C80-BD752799D59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717323" y="2333915"/>
            <a:ext cx="1854677" cy="595360"/>
          </a:xfrm>
          <a:prstGeom prst="rect">
            <a:avLst/>
          </a:prstGeom>
        </p:spPr>
      </p:pic>
      <p:pic>
        <p:nvPicPr>
          <p:cNvPr id="15" name="Picture 14" descr="A glass of milk and a bottle of milk&#10;&#10;Description automatically generated with medium confidence">
            <a:extLst>
              <a:ext uri="{FF2B5EF4-FFF2-40B4-BE49-F238E27FC236}">
                <a16:creationId xmlns:a16="http://schemas.microsoft.com/office/drawing/2014/main" id="{9B219354-3CEB-9854-4068-8F2C0F21FE3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45253" y="3220207"/>
            <a:ext cx="3616528" cy="595359"/>
          </a:xfrm>
          <a:prstGeom prst="rect">
            <a:avLst/>
          </a:prstGeom>
        </p:spPr>
      </p:pic>
      <p:pic>
        <p:nvPicPr>
          <p:cNvPr id="19" name="Picture 18" descr="A picture containing food, bread, baked goods, gluten&#10;&#10;Description automatically generated">
            <a:extLst>
              <a:ext uri="{FF2B5EF4-FFF2-40B4-BE49-F238E27FC236}">
                <a16:creationId xmlns:a16="http://schemas.microsoft.com/office/drawing/2014/main" id="{FB70942B-1718-A72B-5063-54008C2A576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955297" y="2333915"/>
            <a:ext cx="3610733" cy="595359"/>
          </a:xfrm>
          <a:prstGeom prst="rect">
            <a:avLst/>
          </a:prstGeom>
        </p:spPr>
      </p:pic>
      <p:pic>
        <p:nvPicPr>
          <p:cNvPr id="21" name="Picture 20" descr="A close-up of different types of nuts&#10;&#10;Description automatically generated with medium confidence">
            <a:extLst>
              <a:ext uri="{FF2B5EF4-FFF2-40B4-BE49-F238E27FC236}">
                <a16:creationId xmlns:a16="http://schemas.microsoft.com/office/drawing/2014/main" id="{83F16D62-FBE6-63C8-2ABA-3CA6ED0792A6}"/>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955297" y="1286988"/>
            <a:ext cx="1780697" cy="755994"/>
          </a:xfrm>
          <a:prstGeom prst="rect">
            <a:avLst/>
          </a:prstGeom>
        </p:spPr>
      </p:pic>
      <p:pic>
        <p:nvPicPr>
          <p:cNvPr id="23" name="Picture 22" descr="A picture containing edible seed, nuts &amp; seeds, seed, pebble&#10;&#10;Description automatically generated">
            <a:extLst>
              <a:ext uri="{FF2B5EF4-FFF2-40B4-BE49-F238E27FC236}">
                <a16:creationId xmlns:a16="http://schemas.microsoft.com/office/drawing/2014/main" id="{40823500-2E4C-B62F-5F5A-FE15EDFEBC83}"/>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6723673" y="1286987"/>
            <a:ext cx="1854678" cy="755993"/>
          </a:xfrm>
          <a:prstGeom prst="rect">
            <a:avLst/>
          </a:prstGeom>
        </p:spPr>
      </p:pic>
      <p:pic>
        <p:nvPicPr>
          <p:cNvPr id="25" name="Picture 24" descr="A picture containing natural foods, local food, whole food, vegan nutrition&#10;&#10;Description automatically generated">
            <a:extLst>
              <a:ext uri="{FF2B5EF4-FFF2-40B4-BE49-F238E27FC236}">
                <a16:creationId xmlns:a16="http://schemas.microsoft.com/office/drawing/2014/main" id="{899384A3-DA45-9615-B4B0-FD58AE7C31DE}"/>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953150" y="3212103"/>
            <a:ext cx="1770523" cy="603463"/>
          </a:xfrm>
          <a:prstGeom prst="rect">
            <a:avLst/>
          </a:prstGeom>
        </p:spPr>
      </p:pic>
      <p:pic>
        <p:nvPicPr>
          <p:cNvPr id="27" name="Picture 26" descr="A bowl of fruit on a table&#10;&#10;Description automatically generated with low confidence">
            <a:extLst>
              <a:ext uri="{FF2B5EF4-FFF2-40B4-BE49-F238E27FC236}">
                <a16:creationId xmlns:a16="http://schemas.microsoft.com/office/drawing/2014/main" id="{FA6CEF7E-9BFD-F5AD-A811-C92FE6C650F5}"/>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723673" y="3212103"/>
            <a:ext cx="1852531" cy="603463"/>
          </a:xfrm>
          <a:prstGeom prst="rect">
            <a:avLst/>
          </a:prstGeom>
        </p:spPr>
      </p:pic>
    </p:spTree>
    <p:extLst>
      <p:ext uri="{BB962C8B-B14F-4D97-AF65-F5344CB8AC3E}">
        <p14:creationId xmlns:p14="http://schemas.microsoft.com/office/powerpoint/2010/main" val="3111097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14</a:t>
            </a:fld>
            <a:endParaRPr lang="nl-NL" dirty="0"/>
          </a:p>
        </p:txBody>
      </p:sp>
      <p:sp>
        <p:nvSpPr>
          <p:cNvPr id="5" name="Titel 4"/>
          <p:cNvSpPr>
            <a:spLocks noGrp="1"/>
          </p:cNvSpPr>
          <p:nvPr>
            <p:ph type="title"/>
          </p:nvPr>
        </p:nvSpPr>
        <p:spPr/>
        <p:txBody>
          <a:bodyPr/>
          <a:lstStyle/>
          <a:p>
            <a:r>
              <a:rPr lang="nl-NL" dirty="0"/>
              <a:t>Spel: dier of plant?</a:t>
            </a:r>
          </a:p>
        </p:txBody>
      </p:sp>
      <p:sp>
        <p:nvSpPr>
          <p:cNvPr id="2" name="Text Placeholder 1">
            <a:extLst>
              <a:ext uri="{FF2B5EF4-FFF2-40B4-BE49-F238E27FC236}">
                <a16:creationId xmlns:a16="http://schemas.microsoft.com/office/drawing/2014/main" id="{48EC458D-41FD-8158-B504-9240FA8D46D2}"/>
              </a:ext>
            </a:extLst>
          </p:cNvPr>
          <p:cNvSpPr>
            <a:spLocks noGrp="1"/>
          </p:cNvSpPr>
          <p:nvPr>
            <p:ph type="body" sz="quarter" idx="13"/>
          </p:nvPr>
        </p:nvSpPr>
        <p:spPr/>
        <p:txBody>
          <a:bodyPr/>
          <a:lstStyle/>
          <a:p>
            <a:r>
              <a:rPr lang="en-GB" dirty="0" err="1"/>
              <a:t>Komt</a:t>
            </a:r>
            <a:r>
              <a:rPr lang="en-GB" dirty="0"/>
              <a:t> het van </a:t>
            </a:r>
            <a:r>
              <a:rPr lang="en-GB" dirty="0" err="1"/>
              <a:t>een</a:t>
            </a:r>
            <a:r>
              <a:rPr lang="en-GB" dirty="0"/>
              <a:t> </a:t>
            </a:r>
            <a:r>
              <a:rPr lang="en-GB" dirty="0" err="1"/>
              <a:t>dier</a:t>
            </a:r>
            <a:r>
              <a:rPr lang="en-GB" dirty="0"/>
              <a:t> of van </a:t>
            </a:r>
            <a:r>
              <a:rPr lang="en-GB" dirty="0" err="1"/>
              <a:t>een</a:t>
            </a:r>
            <a:r>
              <a:rPr lang="en-GB" dirty="0"/>
              <a:t> plant?</a:t>
            </a:r>
            <a:endParaRPr lang="nl-NL" dirty="0"/>
          </a:p>
          <a:p>
            <a:endParaRPr lang="en-GB" dirty="0"/>
          </a:p>
          <a:p>
            <a:endParaRPr lang="en-GB" dirty="0"/>
          </a:p>
          <a:p>
            <a:endParaRPr lang="en-GB" dirty="0"/>
          </a:p>
          <a:p>
            <a:r>
              <a:rPr lang="en-GB" dirty="0" err="1"/>
              <a:t>Zet</a:t>
            </a:r>
            <a:r>
              <a:rPr lang="en-GB" dirty="0"/>
              <a:t> het eten op de </a:t>
            </a:r>
            <a:r>
              <a:rPr lang="en-GB" dirty="0" err="1"/>
              <a:t>goede</a:t>
            </a:r>
            <a:r>
              <a:rPr lang="en-GB" dirty="0"/>
              <a:t> </a:t>
            </a:r>
            <a:r>
              <a:rPr lang="en-GB" dirty="0" err="1"/>
              <a:t>plek</a:t>
            </a:r>
            <a:r>
              <a:rPr lang="en-GB" dirty="0"/>
              <a:t>!</a:t>
            </a:r>
          </a:p>
        </p:txBody>
      </p:sp>
      <p:pic>
        <p:nvPicPr>
          <p:cNvPr id="6" name="Picture 5" descr="A picture containing yellow, graphics, graphic design, font&#10;&#10;Description automatically generated">
            <a:extLst>
              <a:ext uri="{FF2B5EF4-FFF2-40B4-BE49-F238E27FC236}">
                <a16:creationId xmlns:a16="http://schemas.microsoft.com/office/drawing/2014/main" id="{0B673FD8-C765-0FD4-3F24-8A736D83E37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67079" y="2060761"/>
            <a:ext cx="1773653" cy="1254177"/>
          </a:xfrm>
          <a:prstGeom prst="rect">
            <a:avLst/>
          </a:prstGeom>
        </p:spPr>
      </p:pic>
      <p:pic>
        <p:nvPicPr>
          <p:cNvPr id="7" name="Picture 6">
            <a:extLst>
              <a:ext uri="{FF2B5EF4-FFF2-40B4-BE49-F238E27FC236}">
                <a16:creationId xmlns:a16="http://schemas.microsoft.com/office/drawing/2014/main" id="{9EC20B7A-8B18-7564-A533-637D377C0A0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800146" y="2060761"/>
            <a:ext cx="1773652" cy="1254177"/>
          </a:xfrm>
          <a:prstGeom prst="rect">
            <a:avLst/>
          </a:prstGeom>
        </p:spPr>
      </p:pic>
    </p:spTree>
    <p:extLst>
      <p:ext uri="{BB962C8B-B14F-4D97-AF65-F5344CB8AC3E}">
        <p14:creationId xmlns:p14="http://schemas.microsoft.com/office/powerpoint/2010/main" val="57064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B241-077F-3620-ADDE-5D5E52997925}"/>
              </a:ext>
            </a:extLst>
          </p:cNvPr>
          <p:cNvSpPr/>
          <p:nvPr/>
        </p:nvSpPr>
        <p:spPr>
          <a:xfrm>
            <a:off x="0" y="0"/>
            <a:ext cx="9144000" cy="5143501"/>
          </a:xfrm>
          <a:prstGeom prst="rect">
            <a:avLst/>
          </a:prstGeom>
          <a:solidFill>
            <a:srgbClr val="F6D5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dianummer 3"/>
          <p:cNvSpPr>
            <a:spLocks noGrp="1"/>
          </p:cNvSpPr>
          <p:nvPr>
            <p:ph type="sldNum" sz="quarter" idx="4"/>
          </p:nvPr>
        </p:nvSpPr>
        <p:spPr/>
        <p:txBody>
          <a:bodyPr/>
          <a:lstStyle/>
          <a:p>
            <a:fld id="{FE63E531-1C3B-364E-9A80-B8838FF23FE5}" type="slidenum">
              <a:rPr lang="nl-NL" smtClean="0"/>
              <a:pPr/>
              <a:t>15</a:t>
            </a:fld>
            <a:endParaRPr lang="nl-NL" dirty="0"/>
          </a:p>
        </p:txBody>
      </p:sp>
      <p:sp>
        <p:nvSpPr>
          <p:cNvPr id="5" name="Titel 4"/>
          <p:cNvSpPr>
            <a:spLocks noGrp="1"/>
          </p:cNvSpPr>
          <p:nvPr>
            <p:ph type="title"/>
          </p:nvPr>
        </p:nvSpPr>
        <p:spPr/>
        <p:txBody>
          <a:bodyPr/>
          <a:lstStyle/>
          <a:p>
            <a:r>
              <a:rPr lang="nl-NL" dirty="0"/>
              <a:t>Dier eiwit en plant eiwit </a:t>
            </a:r>
          </a:p>
        </p:txBody>
      </p:sp>
      <p:pic>
        <p:nvPicPr>
          <p:cNvPr id="3" name="Picture 2" descr="A picture containing yellow, graphics, graphic design, font&#10;&#10;Description automatically generated">
            <a:extLst>
              <a:ext uri="{FF2B5EF4-FFF2-40B4-BE49-F238E27FC236}">
                <a16:creationId xmlns:a16="http://schemas.microsoft.com/office/drawing/2014/main" id="{9928B931-43A1-8DC2-4EA0-02101E8655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1120" y="474"/>
            <a:ext cx="7376881" cy="5216305"/>
          </a:xfrm>
          <a:prstGeom prst="rect">
            <a:avLst/>
          </a:prstGeom>
        </p:spPr>
      </p:pic>
      <p:sp>
        <p:nvSpPr>
          <p:cNvPr id="7" name="TextBox 6">
            <a:extLst>
              <a:ext uri="{FF2B5EF4-FFF2-40B4-BE49-F238E27FC236}">
                <a16:creationId xmlns:a16="http://schemas.microsoft.com/office/drawing/2014/main" id="{5AA18515-2B94-F79D-26D0-9AF9389759B0}"/>
              </a:ext>
            </a:extLst>
          </p:cNvPr>
          <p:cNvSpPr txBox="1"/>
          <p:nvPr/>
        </p:nvSpPr>
        <p:spPr>
          <a:xfrm>
            <a:off x="1063298" y="1865797"/>
            <a:ext cx="1345721" cy="461665"/>
          </a:xfrm>
          <a:prstGeom prst="rect">
            <a:avLst/>
          </a:prstGeom>
          <a:noFill/>
        </p:spPr>
        <p:txBody>
          <a:bodyPr wrap="square" rtlCol="0">
            <a:spAutoFit/>
          </a:bodyPr>
          <a:lstStyle/>
          <a:p>
            <a:r>
              <a:rPr lang="en-GB" sz="2400" dirty="0" err="1"/>
              <a:t>vlees</a:t>
            </a:r>
            <a:endParaRPr lang="nl-NL" sz="2400" dirty="0"/>
          </a:p>
        </p:txBody>
      </p:sp>
      <p:sp>
        <p:nvSpPr>
          <p:cNvPr id="8" name="TextBox 7">
            <a:extLst>
              <a:ext uri="{FF2B5EF4-FFF2-40B4-BE49-F238E27FC236}">
                <a16:creationId xmlns:a16="http://schemas.microsoft.com/office/drawing/2014/main" id="{B14ED023-2169-A4EF-0F75-ACEB36FA2D64}"/>
              </a:ext>
            </a:extLst>
          </p:cNvPr>
          <p:cNvSpPr txBox="1"/>
          <p:nvPr/>
        </p:nvSpPr>
        <p:spPr>
          <a:xfrm>
            <a:off x="6097609" y="1865796"/>
            <a:ext cx="1345721" cy="461665"/>
          </a:xfrm>
          <a:prstGeom prst="rect">
            <a:avLst/>
          </a:prstGeom>
          <a:noFill/>
        </p:spPr>
        <p:txBody>
          <a:bodyPr wrap="square" rtlCol="0">
            <a:spAutoFit/>
          </a:bodyPr>
          <a:lstStyle/>
          <a:p>
            <a:pPr algn="r"/>
            <a:r>
              <a:rPr lang="en-GB" sz="2400" dirty="0"/>
              <a:t>vis</a:t>
            </a:r>
            <a:endParaRPr lang="nl-NL" sz="2400" dirty="0"/>
          </a:p>
        </p:txBody>
      </p:sp>
      <p:sp>
        <p:nvSpPr>
          <p:cNvPr id="9" name="TextBox 8">
            <a:extLst>
              <a:ext uri="{FF2B5EF4-FFF2-40B4-BE49-F238E27FC236}">
                <a16:creationId xmlns:a16="http://schemas.microsoft.com/office/drawing/2014/main" id="{A0B7D5EC-AF92-C1BD-398E-4BD47C58AD38}"/>
              </a:ext>
            </a:extLst>
          </p:cNvPr>
          <p:cNvSpPr txBox="1"/>
          <p:nvPr/>
        </p:nvSpPr>
        <p:spPr>
          <a:xfrm>
            <a:off x="1107778" y="4570668"/>
            <a:ext cx="3455618" cy="461665"/>
          </a:xfrm>
          <a:prstGeom prst="rect">
            <a:avLst/>
          </a:prstGeom>
          <a:noFill/>
        </p:spPr>
        <p:txBody>
          <a:bodyPr wrap="square" rtlCol="0">
            <a:spAutoFit/>
          </a:bodyPr>
          <a:lstStyle/>
          <a:p>
            <a:r>
              <a:rPr lang="en-GB" sz="2400" dirty="0" err="1"/>
              <a:t>melk</a:t>
            </a:r>
            <a:r>
              <a:rPr lang="en-GB" sz="2400" dirty="0"/>
              <a:t>, kaas, yoghurt</a:t>
            </a:r>
            <a:endParaRPr lang="nl-NL" sz="2400" dirty="0"/>
          </a:p>
        </p:txBody>
      </p:sp>
      <p:sp>
        <p:nvSpPr>
          <p:cNvPr id="10" name="TextBox 9">
            <a:extLst>
              <a:ext uri="{FF2B5EF4-FFF2-40B4-BE49-F238E27FC236}">
                <a16:creationId xmlns:a16="http://schemas.microsoft.com/office/drawing/2014/main" id="{A600E173-3BA4-EC53-D8F0-C84660C9380F}"/>
              </a:ext>
            </a:extLst>
          </p:cNvPr>
          <p:cNvSpPr txBox="1"/>
          <p:nvPr/>
        </p:nvSpPr>
        <p:spPr>
          <a:xfrm>
            <a:off x="6097608" y="4580016"/>
            <a:ext cx="1345721" cy="461665"/>
          </a:xfrm>
          <a:prstGeom prst="rect">
            <a:avLst/>
          </a:prstGeom>
          <a:noFill/>
        </p:spPr>
        <p:txBody>
          <a:bodyPr wrap="square" rtlCol="0">
            <a:spAutoFit/>
          </a:bodyPr>
          <a:lstStyle/>
          <a:p>
            <a:pPr algn="r"/>
            <a:r>
              <a:rPr lang="en-GB" sz="2400" dirty="0" err="1"/>
              <a:t>ei</a:t>
            </a:r>
            <a:endParaRPr lang="nl-NL" sz="2400" dirty="0"/>
          </a:p>
        </p:txBody>
      </p:sp>
      <p:pic>
        <p:nvPicPr>
          <p:cNvPr id="11" name="Picture 10" descr="A square coaster with cartoon characters on it&#10;&#10;Description automatically generated">
            <a:extLst>
              <a:ext uri="{FF2B5EF4-FFF2-40B4-BE49-F238E27FC236}">
                <a16:creationId xmlns:a16="http://schemas.microsoft.com/office/drawing/2014/main" id="{767793C8-1803-F36F-EC9D-96F3FACE43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07653" y="3349443"/>
            <a:ext cx="1363417" cy="1332900"/>
          </a:xfrm>
          <a:prstGeom prst="rect">
            <a:avLst/>
          </a:prstGeom>
        </p:spPr>
      </p:pic>
      <p:pic>
        <p:nvPicPr>
          <p:cNvPr id="12" name="Picture 11">
            <a:extLst>
              <a:ext uri="{FF2B5EF4-FFF2-40B4-BE49-F238E27FC236}">
                <a16:creationId xmlns:a16="http://schemas.microsoft.com/office/drawing/2014/main" id="{01B9C4C4-DFFE-C3C1-079B-3331A2A57F76}"/>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979247" y="3294460"/>
            <a:ext cx="1363417" cy="1320035"/>
          </a:xfrm>
          <a:prstGeom prst="rect">
            <a:avLst/>
          </a:prstGeom>
        </p:spPr>
      </p:pic>
      <p:pic>
        <p:nvPicPr>
          <p:cNvPr id="13" name="Picture 12">
            <a:extLst>
              <a:ext uri="{FF2B5EF4-FFF2-40B4-BE49-F238E27FC236}">
                <a16:creationId xmlns:a16="http://schemas.microsoft.com/office/drawing/2014/main" id="{8194F9B8-5F19-43BE-C9D2-8FD2F0ED1CD6}"/>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37195" y="3155555"/>
            <a:ext cx="805168" cy="1528562"/>
          </a:xfrm>
          <a:prstGeom prst="rect">
            <a:avLst/>
          </a:prstGeom>
        </p:spPr>
      </p:pic>
      <p:pic>
        <p:nvPicPr>
          <p:cNvPr id="14" name="Picture 13">
            <a:extLst>
              <a:ext uri="{FF2B5EF4-FFF2-40B4-BE49-F238E27FC236}">
                <a16:creationId xmlns:a16="http://schemas.microsoft.com/office/drawing/2014/main" id="{169D21D9-1234-1C34-ED33-514844B65553}"/>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3447246" y="3898160"/>
            <a:ext cx="1363417" cy="1044913"/>
          </a:xfrm>
          <a:prstGeom prst="rect">
            <a:avLst/>
          </a:prstGeom>
        </p:spPr>
      </p:pic>
      <p:pic>
        <p:nvPicPr>
          <p:cNvPr id="15" name="Picture 14">
            <a:extLst>
              <a:ext uri="{FF2B5EF4-FFF2-40B4-BE49-F238E27FC236}">
                <a16:creationId xmlns:a16="http://schemas.microsoft.com/office/drawing/2014/main" id="{8B7DF1E0-6AE9-D6C1-F3EF-28B06F3D539A}"/>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43399" y="248832"/>
            <a:ext cx="1363417" cy="527495"/>
          </a:xfrm>
          <a:prstGeom prst="rect">
            <a:avLst/>
          </a:prstGeom>
        </p:spPr>
      </p:pic>
      <p:pic>
        <p:nvPicPr>
          <p:cNvPr id="16" name="Picture 15">
            <a:extLst>
              <a:ext uri="{FF2B5EF4-FFF2-40B4-BE49-F238E27FC236}">
                <a16:creationId xmlns:a16="http://schemas.microsoft.com/office/drawing/2014/main" id="{D4B5E6B6-792A-4372-DE47-4C18B5BB06AC}"/>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3090205" y="345877"/>
            <a:ext cx="1363417" cy="980434"/>
          </a:xfrm>
          <a:prstGeom prst="rect">
            <a:avLst/>
          </a:prstGeom>
        </p:spPr>
      </p:pic>
      <p:pic>
        <p:nvPicPr>
          <p:cNvPr id="17" name="Picture 16">
            <a:extLst>
              <a:ext uri="{FF2B5EF4-FFF2-40B4-BE49-F238E27FC236}">
                <a16:creationId xmlns:a16="http://schemas.microsoft.com/office/drawing/2014/main" id="{A38BFFBE-32F6-CD1D-8016-646B6A0F2FF3}"/>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rot="4419197">
            <a:off x="5842399" y="3479091"/>
            <a:ext cx="1265855" cy="979904"/>
          </a:xfrm>
          <a:prstGeom prst="rect">
            <a:avLst/>
          </a:prstGeom>
        </p:spPr>
      </p:pic>
      <p:pic>
        <p:nvPicPr>
          <p:cNvPr id="18" name="Picture 17">
            <a:extLst>
              <a:ext uri="{FF2B5EF4-FFF2-40B4-BE49-F238E27FC236}">
                <a16:creationId xmlns:a16="http://schemas.microsoft.com/office/drawing/2014/main" id="{AC8C005F-E609-8112-57A6-4FFF2D927FCD}"/>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6585917" y="292543"/>
            <a:ext cx="1038465" cy="816260"/>
          </a:xfrm>
          <a:prstGeom prst="rect">
            <a:avLst/>
          </a:prstGeom>
        </p:spPr>
      </p:pic>
      <p:pic>
        <p:nvPicPr>
          <p:cNvPr id="19" name="Picture 18">
            <a:extLst>
              <a:ext uri="{FF2B5EF4-FFF2-40B4-BE49-F238E27FC236}">
                <a16:creationId xmlns:a16="http://schemas.microsoft.com/office/drawing/2014/main" id="{53178571-1A9C-A0B4-5681-194F9E0206E0}"/>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rot="14201758">
            <a:off x="5464606" y="3699501"/>
            <a:ext cx="1363417" cy="1313535"/>
          </a:xfrm>
          <a:prstGeom prst="rect">
            <a:avLst/>
          </a:prstGeom>
        </p:spPr>
      </p:pic>
      <p:pic>
        <p:nvPicPr>
          <p:cNvPr id="20" name="Picture 19">
            <a:extLst>
              <a:ext uri="{FF2B5EF4-FFF2-40B4-BE49-F238E27FC236}">
                <a16:creationId xmlns:a16="http://schemas.microsoft.com/office/drawing/2014/main" id="{3319602A-C5A4-E7B7-4329-6BA84DDF11C6}"/>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908936" y="3145528"/>
            <a:ext cx="786686" cy="1550032"/>
          </a:xfrm>
          <a:prstGeom prst="rect">
            <a:avLst/>
          </a:prstGeom>
        </p:spPr>
      </p:pic>
      <p:pic>
        <p:nvPicPr>
          <p:cNvPr id="21" name="Picture 20">
            <a:extLst>
              <a:ext uri="{FF2B5EF4-FFF2-40B4-BE49-F238E27FC236}">
                <a16:creationId xmlns:a16="http://schemas.microsoft.com/office/drawing/2014/main" id="{F2D55D30-C5BF-EBF0-A0D4-F438C1048BC4}"/>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4883143" y="115679"/>
            <a:ext cx="1363417" cy="1058442"/>
          </a:xfrm>
          <a:prstGeom prst="rect">
            <a:avLst/>
          </a:prstGeom>
        </p:spPr>
      </p:pic>
      <p:pic>
        <p:nvPicPr>
          <p:cNvPr id="22" name="Picture 21">
            <a:extLst>
              <a:ext uri="{FF2B5EF4-FFF2-40B4-BE49-F238E27FC236}">
                <a16:creationId xmlns:a16="http://schemas.microsoft.com/office/drawing/2014/main" id="{EB2A7E06-3B3E-E15F-791D-B071DC1CB79D}"/>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6907708" y="3054036"/>
            <a:ext cx="1363417" cy="1332709"/>
          </a:xfrm>
          <a:prstGeom prst="rect">
            <a:avLst/>
          </a:prstGeom>
        </p:spPr>
      </p:pic>
      <p:pic>
        <p:nvPicPr>
          <p:cNvPr id="23" name="Picture 22">
            <a:extLst>
              <a:ext uri="{FF2B5EF4-FFF2-40B4-BE49-F238E27FC236}">
                <a16:creationId xmlns:a16="http://schemas.microsoft.com/office/drawing/2014/main" id="{482F2441-97C4-48C9-274C-2067E6E76B5E}"/>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rot="939236">
            <a:off x="7748800" y="3742032"/>
            <a:ext cx="1100933" cy="1332709"/>
          </a:xfrm>
          <a:prstGeom prst="rect">
            <a:avLst/>
          </a:prstGeom>
        </p:spPr>
      </p:pic>
      <p:pic>
        <p:nvPicPr>
          <p:cNvPr id="24" name="Picture 23">
            <a:extLst>
              <a:ext uri="{FF2B5EF4-FFF2-40B4-BE49-F238E27FC236}">
                <a16:creationId xmlns:a16="http://schemas.microsoft.com/office/drawing/2014/main" id="{BC6BC577-83FD-940D-0331-4B4DF6DA6438}"/>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7579357" y="776327"/>
            <a:ext cx="1363417" cy="576124"/>
          </a:xfrm>
          <a:prstGeom prst="rect">
            <a:avLst/>
          </a:prstGeom>
        </p:spPr>
      </p:pic>
      <p:pic>
        <p:nvPicPr>
          <p:cNvPr id="25" name="Picture 24">
            <a:extLst>
              <a:ext uri="{FF2B5EF4-FFF2-40B4-BE49-F238E27FC236}">
                <a16:creationId xmlns:a16="http://schemas.microsoft.com/office/drawing/2014/main" id="{5F2AEF8E-AAB7-63C1-D120-B28E3D8C269B}"/>
              </a:ext>
            </a:extLst>
          </p:cNvPr>
          <p:cNvPicPr>
            <a:picLocks noChangeAspect="1"/>
          </p:cNvPicPr>
          <p:nvPr/>
        </p:nvPicPr>
        <p:blipFill>
          <a:blip r:embed="rId18" cstate="print">
            <a:extLst>
              <a:ext uri="{28A0092B-C50C-407E-A947-70E740481C1C}">
                <a14:useLocalDpi xmlns:a14="http://schemas.microsoft.com/office/drawing/2010/main"/>
              </a:ext>
            </a:extLst>
          </a:blip>
          <a:srcRect/>
          <a:stretch/>
        </p:blipFill>
        <p:spPr>
          <a:xfrm>
            <a:off x="7323520" y="1415472"/>
            <a:ext cx="1363417" cy="445578"/>
          </a:xfrm>
          <a:prstGeom prst="rect">
            <a:avLst/>
          </a:prstGeom>
        </p:spPr>
      </p:pic>
      <p:pic>
        <p:nvPicPr>
          <p:cNvPr id="26" name="Picture 25">
            <a:extLst>
              <a:ext uri="{FF2B5EF4-FFF2-40B4-BE49-F238E27FC236}">
                <a16:creationId xmlns:a16="http://schemas.microsoft.com/office/drawing/2014/main" id="{B24F60DD-BEAE-AD36-E18C-E211F5A543A2}"/>
              </a:ext>
            </a:extLst>
          </p:cNvPr>
          <p:cNvPicPr>
            <a:picLocks noChangeAspect="1"/>
          </p:cNvPicPr>
          <p:nvPr/>
        </p:nvPicPr>
        <p:blipFill>
          <a:blip r:embed="rId19" cstate="print">
            <a:extLst>
              <a:ext uri="{28A0092B-C50C-407E-A947-70E740481C1C}">
                <a14:useLocalDpi xmlns:a14="http://schemas.microsoft.com/office/drawing/2010/main"/>
              </a:ext>
            </a:extLst>
          </a:blip>
          <a:srcRect/>
          <a:stretch/>
        </p:blipFill>
        <p:spPr>
          <a:xfrm>
            <a:off x="5541843" y="952454"/>
            <a:ext cx="1342227" cy="1058442"/>
          </a:xfrm>
          <a:prstGeom prst="rect">
            <a:avLst/>
          </a:prstGeom>
        </p:spPr>
      </p:pic>
      <p:pic>
        <p:nvPicPr>
          <p:cNvPr id="27" name="Picture 26">
            <a:extLst>
              <a:ext uri="{FF2B5EF4-FFF2-40B4-BE49-F238E27FC236}">
                <a16:creationId xmlns:a16="http://schemas.microsoft.com/office/drawing/2014/main" id="{EC06D96D-C7E1-2CDA-271E-21C9BD2FC3CB}"/>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263322" y="836094"/>
            <a:ext cx="1019102" cy="527495"/>
          </a:xfrm>
          <a:prstGeom prst="rect">
            <a:avLst/>
          </a:prstGeom>
        </p:spPr>
      </p:pic>
      <p:pic>
        <p:nvPicPr>
          <p:cNvPr id="28" name="Picture 27">
            <a:extLst>
              <a:ext uri="{FF2B5EF4-FFF2-40B4-BE49-F238E27FC236}">
                <a16:creationId xmlns:a16="http://schemas.microsoft.com/office/drawing/2014/main" id="{A28B85B0-82A1-E3F2-BCF6-62C316DD0F2D}"/>
              </a:ext>
            </a:extLst>
          </p:cNvPr>
          <p:cNvPicPr>
            <a:picLocks noChangeAspect="1"/>
          </p:cNvPicPr>
          <p:nvPr/>
        </p:nvPicPr>
        <p:blipFill>
          <a:blip r:embed="rId21" cstate="print">
            <a:extLst>
              <a:ext uri="{28A0092B-C50C-407E-A947-70E740481C1C}">
                <a14:useLocalDpi xmlns:a14="http://schemas.microsoft.com/office/drawing/2010/main"/>
              </a:ext>
            </a:extLst>
          </a:blip>
          <a:srcRect/>
          <a:stretch/>
        </p:blipFill>
        <p:spPr>
          <a:xfrm>
            <a:off x="177861" y="1386121"/>
            <a:ext cx="1363417" cy="515887"/>
          </a:xfrm>
          <a:prstGeom prst="rect">
            <a:avLst/>
          </a:prstGeom>
        </p:spPr>
      </p:pic>
      <p:pic>
        <p:nvPicPr>
          <p:cNvPr id="29" name="Picture 28">
            <a:extLst>
              <a:ext uri="{FF2B5EF4-FFF2-40B4-BE49-F238E27FC236}">
                <a16:creationId xmlns:a16="http://schemas.microsoft.com/office/drawing/2014/main" id="{AA2B19EE-FBD0-5C7D-5AF9-0E69C0B3F347}"/>
              </a:ext>
            </a:extLst>
          </p:cNvPr>
          <p:cNvPicPr>
            <a:picLocks noChangeAspect="1"/>
          </p:cNvPicPr>
          <p:nvPr/>
        </p:nvPicPr>
        <p:blipFill>
          <a:blip r:embed="rId22" cstate="print">
            <a:extLst>
              <a:ext uri="{28A0092B-C50C-407E-A947-70E740481C1C}">
                <a14:useLocalDpi xmlns:a14="http://schemas.microsoft.com/office/drawing/2010/main"/>
              </a:ext>
            </a:extLst>
          </a:blip>
          <a:srcRect/>
          <a:stretch/>
        </p:blipFill>
        <p:spPr>
          <a:xfrm>
            <a:off x="2229857" y="781892"/>
            <a:ext cx="1017046" cy="1088838"/>
          </a:xfrm>
          <a:prstGeom prst="rect">
            <a:avLst/>
          </a:prstGeom>
        </p:spPr>
      </p:pic>
      <p:pic>
        <p:nvPicPr>
          <p:cNvPr id="30" name="Picture 29">
            <a:extLst>
              <a:ext uri="{FF2B5EF4-FFF2-40B4-BE49-F238E27FC236}">
                <a16:creationId xmlns:a16="http://schemas.microsoft.com/office/drawing/2014/main" id="{E255BF13-B85A-3027-9714-8EC414BE13F6}"/>
              </a:ext>
            </a:extLst>
          </p:cNvPr>
          <p:cNvPicPr>
            <a:picLocks noChangeAspect="1"/>
          </p:cNvPicPr>
          <p:nvPr/>
        </p:nvPicPr>
        <p:blipFill>
          <a:blip r:embed="rId23" cstate="print">
            <a:extLst>
              <a:ext uri="{28A0092B-C50C-407E-A947-70E740481C1C}">
                <a14:useLocalDpi xmlns:a14="http://schemas.microsoft.com/office/drawing/2010/main"/>
              </a:ext>
            </a:extLst>
          </a:blip>
          <a:srcRect/>
          <a:stretch/>
        </p:blipFill>
        <p:spPr>
          <a:xfrm rot="15911324">
            <a:off x="1920178" y="-108479"/>
            <a:ext cx="622624" cy="1332900"/>
          </a:xfrm>
          <a:prstGeom prst="rect">
            <a:avLst/>
          </a:prstGeom>
        </p:spPr>
      </p:pic>
      <p:pic>
        <p:nvPicPr>
          <p:cNvPr id="31" name="Picture 30">
            <a:extLst>
              <a:ext uri="{FF2B5EF4-FFF2-40B4-BE49-F238E27FC236}">
                <a16:creationId xmlns:a16="http://schemas.microsoft.com/office/drawing/2014/main" id="{C74ADEE2-BCBD-9990-D5F6-742F6809282E}"/>
              </a:ext>
            </a:extLst>
          </p:cNvPr>
          <p:cNvPicPr>
            <a:picLocks noChangeAspect="1"/>
          </p:cNvPicPr>
          <p:nvPr/>
        </p:nvPicPr>
        <p:blipFill>
          <a:blip r:embed="rId24" cstate="print">
            <a:extLst>
              <a:ext uri="{28A0092B-C50C-407E-A947-70E740481C1C}">
                <a14:useLocalDpi xmlns:a14="http://schemas.microsoft.com/office/drawing/2010/main"/>
              </a:ext>
            </a:extLst>
          </a:blip>
          <a:srcRect/>
          <a:stretch/>
        </p:blipFill>
        <p:spPr>
          <a:xfrm>
            <a:off x="1274873" y="991369"/>
            <a:ext cx="891860" cy="894952"/>
          </a:xfrm>
          <a:prstGeom prst="rect">
            <a:avLst/>
          </a:prstGeom>
        </p:spPr>
      </p:pic>
    </p:spTree>
    <p:extLst>
      <p:ext uri="{BB962C8B-B14F-4D97-AF65-F5344CB8AC3E}">
        <p14:creationId xmlns:p14="http://schemas.microsoft.com/office/powerpoint/2010/main" val="246812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983659-90EE-B01D-2D39-5E07619B6903}"/>
              </a:ext>
            </a:extLst>
          </p:cNvPr>
          <p:cNvSpPr/>
          <p:nvPr/>
        </p:nvSpPr>
        <p:spPr>
          <a:xfrm>
            <a:off x="0" y="0"/>
            <a:ext cx="9144000" cy="5143501"/>
          </a:xfrm>
          <a:prstGeom prst="rect">
            <a:avLst/>
          </a:prstGeom>
          <a:solidFill>
            <a:srgbClr val="0091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dianummer 3"/>
          <p:cNvSpPr>
            <a:spLocks noGrp="1"/>
          </p:cNvSpPr>
          <p:nvPr>
            <p:ph type="sldNum" sz="quarter" idx="4"/>
          </p:nvPr>
        </p:nvSpPr>
        <p:spPr/>
        <p:txBody>
          <a:bodyPr/>
          <a:lstStyle/>
          <a:p>
            <a:fld id="{FE63E531-1C3B-364E-9A80-B8838FF23FE5}" type="slidenum">
              <a:rPr lang="nl-NL" smtClean="0"/>
              <a:pPr/>
              <a:t>16</a:t>
            </a:fld>
            <a:endParaRPr lang="nl-NL" dirty="0"/>
          </a:p>
        </p:txBody>
      </p:sp>
      <p:sp>
        <p:nvSpPr>
          <p:cNvPr id="5" name="Titel 4"/>
          <p:cNvSpPr>
            <a:spLocks noGrp="1"/>
          </p:cNvSpPr>
          <p:nvPr>
            <p:ph type="title"/>
          </p:nvPr>
        </p:nvSpPr>
        <p:spPr/>
        <p:txBody>
          <a:bodyPr/>
          <a:lstStyle/>
          <a:p>
            <a:r>
              <a:rPr lang="nl-NL" dirty="0"/>
              <a:t>Dier eiwit en plant eiwit </a:t>
            </a:r>
          </a:p>
        </p:txBody>
      </p:sp>
      <p:pic>
        <p:nvPicPr>
          <p:cNvPr id="6" name="Picture 5">
            <a:extLst>
              <a:ext uri="{FF2B5EF4-FFF2-40B4-BE49-F238E27FC236}">
                <a16:creationId xmlns:a16="http://schemas.microsoft.com/office/drawing/2014/main" id="{FE27E9FC-34D9-BE13-526B-FF02AC4B995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35999" y="10574"/>
            <a:ext cx="7258965" cy="5132927"/>
          </a:xfrm>
          <a:prstGeom prst="rect">
            <a:avLst/>
          </a:prstGeom>
        </p:spPr>
      </p:pic>
      <p:sp>
        <p:nvSpPr>
          <p:cNvPr id="15" name="TextBox 14">
            <a:extLst>
              <a:ext uri="{FF2B5EF4-FFF2-40B4-BE49-F238E27FC236}">
                <a16:creationId xmlns:a16="http://schemas.microsoft.com/office/drawing/2014/main" id="{5BCF62E5-0459-EBB4-6F2A-84630EDC3CB9}"/>
              </a:ext>
            </a:extLst>
          </p:cNvPr>
          <p:cNvSpPr txBox="1"/>
          <p:nvPr/>
        </p:nvSpPr>
        <p:spPr>
          <a:xfrm>
            <a:off x="254633" y="2510980"/>
            <a:ext cx="2053084" cy="461665"/>
          </a:xfrm>
          <a:prstGeom prst="rect">
            <a:avLst/>
          </a:prstGeom>
          <a:noFill/>
        </p:spPr>
        <p:txBody>
          <a:bodyPr wrap="square" rtlCol="0">
            <a:spAutoFit/>
          </a:bodyPr>
          <a:lstStyle/>
          <a:p>
            <a:r>
              <a:rPr lang="en-GB" sz="2400" dirty="0" err="1"/>
              <a:t>granen</a:t>
            </a:r>
            <a:endParaRPr lang="nl-NL" sz="2400" dirty="0"/>
          </a:p>
        </p:txBody>
      </p:sp>
      <p:sp>
        <p:nvSpPr>
          <p:cNvPr id="16" name="TextBox 15">
            <a:extLst>
              <a:ext uri="{FF2B5EF4-FFF2-40B4-BE49-F238E27FC236}">
                <a16:creationId xmlns:a16="http://schemas.microsoft.com/office/drawing/2014/main" id="{DF3B7659-0A53-F501-7FBD-EFB71EC226E2}"/>
              </a:ext>
            </a:extLst>
          </p:cNvPr>
          <p:cNvSpPr txBox="1"/>
          <p:nvPr/>
        </p:nvSpPr>
        <p:spPr>
          <a:xfrm>
            <a:off x="6014747" y="2110085"/>
            <a:ext cx="3129253" cy="461665"/>
          </a:xfrm>
          <a:prstGeom prst="rect">
            <a:avLst/>
          </a:prstGeom>
          <a:noFill/>
        </p:spPr>
        <p:txBody>
          <a:bodyPr wrap="square" rtlCol="0">
            <a:spAutoFit/>
          </a:bodyPr>
          <a:lstStyle/>
          <a:p>
            <a:pPr algn="r"/>
            <a:r>
              <a:rPr lang="en-GB" sz="2400" dirty="0" err="1"/>
              <a:t>noten</a:t>
            </a:r>
            <a:r>
              <a:rPr lang="en-GB" sz="2400" dirty="0"/>
              <a:t> </a:t>
            </a:r>
            <a:r>
              <a:rPr lang="en-GB" sz="2400" dirty="0" err="1"/>
              <a:t>en</a:t>
            </a:r>
            <a:r>
              <a:rPr lang="en-GB" sz="2400" dirty="0"/>
              <a:t> </a:t>
            </a:r>
            <a:r>
              <a:rPr lang="en-GB" sz="2400" dirty="0" err="1"/>
              <a:t>zaden</a:t>
            </a:r>
            <a:endParaRPr lang="nl-NL" sz="2400" dirty="0"/>
          </a:p>
        </p:txBody>
      </p:sp>
      <p:sp>
        <p:nvSpPr>
          <p:cNvPr id="17" name="TextBox 16">
            <a:extLst>
              <a:ext uri="{FF2B5EF4-FFF2-40B4-BE49-F238E27FC236}">
                <a16:creationId xmlns:a16="http://schemas.microsoft.com/office/drawing/2014/main" id="{2F0A64DD-E1F9-142D-FFC1-9B9E7FEFC857}"/>
              </a:ext>
            </a:extLst>
          </p:cNvPr>
          <p:cNvSpPr txBox="1"/>
          <p:nvPr/>
        </p:nvSpPr>
        <p:spPr>
          <a:xfrm>
            <a:off x="1325228" y="4632723"/>
            <a:ext cx="1964979" cy="461665"/>
          </a:xfrm>
          <a:prstGeom prst="rect">
            <a:avLst/>
          </a:prstGeom>
          <a:noFill/>
        </p:spPr>
        <p:txBody>
          <a:bodyPr wrap="square" rtlCol="0">
            <a:spAutoFit/>
          </a:bodyPr>
          <a:lstStyle/>
          <a:p>
            <a:r>
              <a:rPr lang="en-GB" sz="2400" dirty="0"/>
              <a:t>soja(</a:t>
            </a:r>
            <a:r>
              <a:rPr lang="en-GB" sz="2400" dirty="0" err="1"/>
              <a:t>dingen</a:t>
            </a:r>
            <a:r>
              <a:rPr lang="en-GB" sz="2400" dirty="0"/>
              <a:t>)</a:t>
            </a:r>
            <a:endParaRPr lang="nl-NL" sz="2400" dirty="0"/>
          </a:p>
        </p:txBody>
      </p:sp>
      <p:sp>
        <p:nvSpPr>
          <p:cNvPr id="18" name="TextBox 17">
            <a:extLst>
              <a:ext uri="{FF2B5EF4-FFF2-40B4-BE49-F238E27FC236}">
                <a16:creationId xmlns:a16="http://schemas.microsoft.com/office/drawing/2014/main" id="{78BECBBB-57B8-B126-C664-091B4C7CDE32}"/>
              </a:ext>
            </a:extLst>
          </p:cNvPr>
          <p:cNvSpPr txBox="1"/>
          <p:nvPr/>
        </p:nvSpPr>
        <p:spPr>
          <a:xfrm>
            <a:off x="5848282" y="4632722"/>
            <a:ext cx="1970449" cy="461665"/>
          </a:xfrm>
          <a:prstGeom prst="rect">
            <a:avLst/>
          </a:prstGeom>
          <a:noFill/>
        </p:spPr>
        <p:txBody>
          <a:bodyPr wrap="square" rtlCol="0">
            <a:spAutoFit/>
          </a:bodyPr>
          <a:lstStyle/>
          <a:p>
            <a:pPr algn="r"/>
            <a:r>
              <a:rPr lang="en-GB" sz="2400" dirty="0" err="1"/>
              <a:t>peulvruchten</a:t>
            </a:r>
            <a:endParaRPr lang="nl-NL" sz="2400" dirty="0"/>
          </a:p>
        </p:txBody>
      </p:sp>
      <p:pic>
        <p:nvPicPr>
          <p:cNvPr id="11" name="Picture 10" descr="A bowl of oatmeal&#10;&#10;Description automatically generated">
            <a:extLst>
              <a:ext uri="{FF2B5EF4-FFF2-40B4-BE49-F238E27FC236}">
                <a16:creationId xmlns:a16="http://schemas.microsoft.com/office/drawing/2014/main" id="{1CC54363-BF8E-A61E-98DE-D8F7ECC1AB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478" y="-65189"/>
            <a:ext cx="1574435" cy="1588492"/>
          </a:xfrm>
          <a:prstGeom prst="rect">
            <a:avLst/>
          </a:prstGeom>
        </p:spPr>
      </p:pic>
      <p:pic>
        <p:nvPicPr>
          <p:cNvPr id="12" name="Picture 11">
            <a:extLst>
              <a:ext uri="{FF2B5EF4-FFF2-40B4-BE49-F238E27FC236}">
                <a16:creationId xmlns:a16="http://schemas.microsoft.com/office/drawing/2014/main" id="{928048A7-1422-7577-FF2E-B789C90F1FCF}"/>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367455" y="49112"/>
            <a:ext cx="1574435" cy="1582307"/>
          </a:xfrm>
          <a:prstGeom prst="rect">
            <a:avLst/>
          </a:prstGeom>
        </p:spPr>
      </p:pic>
      <p:pic>
        <p:nvPicPr>
          <p:cNvPr id="13" name="Picture 12">
            <a:extLst>
              <a:ext uri="{FF2B5EF4-FFF2-40B4-BE49-F238E27FC236}">
                <a16:creationId xmlns:a16="http://schemas.microsoft.com/office/drawing/2014/main" id="{E1F8D63D-5E3E-3D73-F762-00E8BC9AAF7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80237" y="1000933"/>
            <a:ext cx="1574435" cy="1544914"/>
          </a:xfrm>
          <a:prstGeom prst="rect">
            <a:avLst/>
          </a:prstGeom>
        </p:spPr>
      </p:pic>
      <p:pic>
        <p:nvPicPr>
          <p:cNvPr id="14" name="Picture 13">
            <a:extLst>
              <a:ext uri="{FF2B5EF4-FFF2-40B4-BE49-F238E27FC236}">
                <a16:creationId xmlns:a16="http://schemas.microsoft.com/office/drawing/2014/main" id="{8FF419F7-8C37-7749-63EB-1F7929907EA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2410755" y="692705"/>
            <a:ext cx="1574435" cy="1550088"/>
          </a:xfrm>
          <a:prstGeom prst="rect">
            <a:avLst/>
          </a:prstGeom>
        </p:spPr>
      </p:pic>
      <p:pic>
        <p:nvPicPr>
          <p:cNvPr id="20" name="Picture 19">
            <a:extLst>
              <a:ext uri="{FF2B5EF4-FFF2-40B4-BE49-F238E27FC236}">
                <a16:creationId xmlns:a16="http://schemas.microsoft.com/office/drawing/2014/main" id="{0F8C369F-DCF1-DEAE-5F5A-7B51A40F9F55}"/>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4820228" y="544005"/>
            <a:ext cx="1574435" cy="1548194"/>
          </a:xfrm>
          <a:prstGeom prst="rect">
            <a:avLst/>
          </a:prstGeom>
        </p:spPr>
      </p:pic>
      <p:pic>
        <p:nvPicPr>
          <p:cNvPr id="21" name="Picture 20">
            <a:extLst>
              <a:ext uri="{FF2B5EF4-FFF2-40B4-BE49-F238E27FC236}">
                <a16:creationId xmlns:a16="http://schemas.microsoft.com/office/drawing/2014/main" id="{7FA22687-2130-2D8F-C482-B2C7A97EF616}"/>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6774150" y="765267"/>
            <a:ext cx="1574435" cy="1555875"/>
          </a:xfrm>
          <a:prstGeom prst="rect">
            <a:avLst/>
          </a:prstGeom>
        </p:spPr>
      </p:pic>
      <p:pic>
        <p:nvPicPr>
          <p:cNvPr id="22" name="Picture 21">
            <a:extLst>
              <a:ext uri="{FF2B5EF4-FFF2-40B4-BE49-F238E27FC236}">
                <a16:creationId xmlns:a16="http://schemas.microsoft.com/office/drawing/2014/main" id="{92E85AD3-5A4F-DB01-3027-D23FD5B3694A}"/>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rot="5400000">
            <a:off x="5827301" y="-63571"/>
            <a:ext cx="1574435" cy="1570790"/>
          </a:xfrm>
          <a:prstGeom prst="rect">
            <a:avLst/>
          </a:prstGeom>
        </p:spPr>
      </p:pic>
      <p:pic>
        <p:nvPicPr>
          <p:cNvPr id="23" name="Picture 22">
            <a:extLst>
              <a:ext uri="{FF2B5EF4-FFF2-40B4-BE49-F238E27FC236}">
                <a16:creationId xmlns:a16="http://schemas.microsoft.com/office/drawing/2014/main" id="{44050B0B-F37E-F907-A937-B007EEEE5E8A}"/>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7696201" y="-60504"/>
            <a:ext cx="1548680" cy="1588492"/>
          </a:xfrm>
          <a:prstGeom prst="rect">
            <a:avLst/>
          </a:prstGeom>
        </p:spPr>
      </p:pic>
      <p:pic>
        <p:nvPicPr>
          <p:cNvPr id="24" name="Picture 23">
            <a:extLst>
              <a:ext uri="{FF2B5EF4-FFF2-40B4-BE49-F238E27FC236}">
                <a16:creationId xmlns:a16="http://schemas.microsoft.com/office/drawing/2014/main" id="{6CA1DFFC-DEA8-50AE-B8F2-BBD9C2148F87}"/>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4378786" y="3163402"/>
            <a:ext cx="1574435" cy="1562914"/>
          </a:xfrm>
          <a:prstGeom prst="rect">
            <a:avLst/>
          </a:prstGeom>
        </p:spPr>
      </p:pic>
      <p:pic>
        <p:nvPicPr>
          <p:cNvPr id="25" name="Picture 24">
            <a:extLst>
              <a:ext uri="{FF2B5EF4-FFF2-40B4-BE49-F238E27FC236}">
                <a16:creationId xmlns:a16="http://schemas.microsoft.com/office/drawing/2014/main" id="{77F5EDC2-274E-5F34-F1FF-7C8B3EA77E69}"/>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6839227" y="2622071"/>
            <a:ext cx="1574435" cy="1584907"/>
          </a:xfrm>
          <a:prstGeom prst="rect">
            <a:avLst/>
          </a:prstGeom>
        </p:spPr>
      </p:pic>
      <p:pic>
        <p:nvPicPr>
          <p:cNvPr id="26" name="Picture 25">
            <a:extLst>
              <a:ext uri="{FF2B5EF4-FFF2-40B4-BE49-F238E27FC236}">
                <a16:creationId xmlns:a16="http://schemas.microsoft.com/office/drawing/2014/main" id="{74B42046-F5CC-3A62-993D-1EE457A9CB2E}"/>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5734523" y="3165962"/>
            <a:ext cx="1574435" cy="1569420"/>
          </a:xfrm>
          <a:prstGeom prst="rect">
            <a:avLst/>
          </a:prstGeom>
        </p:spPr>
      </p:pic>
      <p:pic>
        <p:nvPicPr>
          <p:cNvPr id="27" name="Picture 26">
            <a:extLst>
              <a:ext uri="{FF2B5EF4-FFF2-40B4-BE49-F238E27FC236}">
                <a16:creationId xmlns:a16="http://schemas.microsoft.com/office/drawing/2014/main" id="{BB20A6BD-BEB3-C09D-D397-81FECF090A47}"/>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7736302" y="3268400"/>
            <a:ext cx="1556437" cy="1588492"/>
          </a:xfrm>
          <a:prstGeom prst="rect">
            <a:avLst/>
          </a:prstGeom>
        </p:spPr>
      </p:pic>
      <p:pic>
        <p:nvPicPr>
          <p:cNvPr id="28" name="Picture 27">
            <a:extLst>
              <a:ext uri="{FF2B5EF4-FFF2-40B4-BE49-F238E27FC236}">
                <a16:creationId xmlns:a16="http://schemas.microsoft.com/office/drawing/2014/main" id="{2EE9D82A-D3E2-2A00-BA73-2AD0C585C56C}"/>
              </a:ext>
            </a:extLst>
          </p:cNvPr>
          <p:cNvPicPr>
            <a:picLocks noChangeAspect="1"/>
          </p:cNvPicPr>
          <p:nvPr/>
        </p:nvPicPr>
        <p:blipFill>
          <a:blip r:embed="rId16" cstate="print">
            <a:extLst>
              <a:ext uri="{28A0092B-C50C-407E-A947-70E740481C1C}">
                <a14:useLocalDpi xmlns:a14="http://schemas.microsoft.com/office/drawing/2010/main"/>
              </a:ext>
            </a:extLst>
          </a:blip>
          <a:srcRect/>
          <a:stretch/>
        </p:blipFill>
        <p:spPr>
          <a:xfrm>
            <a:off x="1523309" y="3529558"/>
            <a:ext cx="1382224" cy="1130119"/>
          </a:xfrm>
          <a:prstGeom prst="rect">
            <a:avLst/>
          </a:prstGeom>
        </p:spPr>
      </p:pic>
      <p:pic>
        <p:nvPicPr>
          <p:cNvPr id="2" name="Picture 1">
            <a:extLst>
              <a:ext uri="{FF2B5EF4-FFF2-40B4-BE49-F238E27FC236}">
                <a16:creationId xmlns:a16="http://schemas.microsoft.com/office/drawing/2014/main" id="{3F30DD2C-CBD1-BFE0-92B6-1C13EE1CF9EB}"/>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448863" y="2918508"/>
            <a:ext cx="1009905" cy="2083628"/>
          </a:xfrm>
          <a:prstGeom prst="rect">
            <a:avLst/>
          </a:prstGeom>
        </p:spPr>
      </p:pic>
      <p:pic>
        <p:nvPicPr>
          <p:cNvPr id="3" name="Picture 2">
            <a:extLst>
              <a:ext uri="{FF2B5EF4-FFF2-40B4-BE49-F238E27FC236}">
                <a16:creationId xmlns:a16="http://schemas.microsoft.com/office/drawing/2014/main" id="{3B06F7F4-C839-1B25-A81C-90082D0298B6}"/>
              </a:ext>
            </a:extLst>
          </p:cNvPr>
          <p:cNvPicPr>
            <a:picLocks noChangeAspect="1"/>
          </p:cNvPicPr>
          <p:nvPr/>
        </p:nvPicPr>
        <p:blipFill>
          <a:blip r:embed="rId18" cstate="print">
            <a:extLst>
              <a:ext uri="{28A0092B-C50C-407E-A947-70E740481C1C}">
                <a14:useLocalDpi xmlns:a14="http://schemas.microsoft.com/office/drawing/2010/main"/>
              </a:ext>
            </a:extLst>
          </a:blip>
          <a:srcRect/>
          <a:stretch/>
        </p:blipFill>
        <p:spPr>
          <a:xfrm>
            <a:off x="2971340" y="10574"/>
            <a:ext cx="1574435" cy="1162265"/>
          </a:xfrm>
          <a:prstGeom prst="rect">
            <a:avLst/>
          </a:prstGeom>
        </p:spPr>
      </p:pic>
      <p:pic>
        <p:nvPicPr>
          <p:cNvPr id="7" name="Picture 6">
            <a:extLst>
              <a:ext uri="{FF2B5EF4-FFF2-40B4-BE49-F238E27FC236}">
                <a16:creationId xmlns:a16="http://schemas.microsoft.com/office/drawing/2014/main" id="{AA12DE8F-8E87-1368-DCDF-2C8D1278131B}"/>
              </a:ext>
            </a:extLst>
          </p:cNvPr>
          <p:cNvPicPr>
            <a:picLocks noChangeAspect="1"/>
          </p:cNvPicPr>
          <p:nvPr/>
        </p:nvPicPr>
        <p:blipFill>
          <a:blip r:embed="rId19" cstate="print">
            <a:extLst>
              <a:ext uri="{28A0092B-C50C-407E-A947-70E740481C1C}">
                <a14:useLocalDpi xmlns:a14="http://schemas.microsoft.com/office/drawing/2010/main"/>
              </a:ext>
            </a:extLst>
          </a:blip>
          <a:srcRect/>
          <a:stretch/>
        </p:blipFill>
        <p:spPr>
          <a:xfrm>
            <a:off x="3413486" y="160247"/>
            <a:ext cx="2064258" cy="1548194"/>
          </a:xfrm>
          <a:prstGeom prst="rect">
            <a:avLst/>
          </a:prstGeom>
        </p:spPr>
      </p:pic>
    </p:spTree>
    <p:extLst>
      <p:ext uri="{BB962C8B-B14F-4D97-AF65-F5344CB8AC3E}">
        <p14:creationId xmlns:p14="http://schemas.microsoft.com/office/powerpoint/2010/main" val="363046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17</a:t>
            </a:fld>
            <a:endParaRPr lang="nl-NL" dirty="0"/>
          </a:p>
        </p:txBody>
      </p:sp>
      <p:sp>
        <p:nvSpPr>
          <p:cNvPr id="5" name="Titel 4"/>
          <p:cNvSpPr>
            <a:spLocks noGrp="1"/>
          </p:cNvSpPr>
          <p:nvPr>
            <p:ph type="title"/>
          </p:nvPr>
        </p:nvSpPr>
        <p:spPr/>
        <p:txBody>
          <a:bodyPr/>
          <a:lstStyle/>
          <a:p>
            <a:r>
              <a:rPr lang="nl-NL" dirty="0"/>
              <a:t>Dier eiwit en plant eiwit </a:t>
            </a:r>
          </a:p>
        </p:txBody>
      </p:sp>
      <p:sp>
        <p:nvSpPr>
          <p:cNvPr id="2" name="Text Placeholder 1">
            <a:extLst>
              <a:ext uri="{FF2B5EF4-FFF2-40B4-BE49-F238E27FC236}">
                <a16:creationId xmlns:a16="http://schemas.microsoft.com/office/drawing/2014/main" id="{EA33DBE4-104D-1DD1-95C2-AFFA25D9C9DA}"/>
              </a:ext>
            </a:extLst>
          </p:cNvPr>
          <p:cNvSpPr>
            <a:spLocks noGrp="1"/>
          </p:cNvSpPr>
          <p:nvPr>
            <p:ph type="body" sz="quarter" idx="13"/>
          </p:nvPr>
        </p:nvSpPr>
        <p:spPr>
          <a:xfrm>
            <a:off x="936625" y="1611220"/>
            <a:ext cx="3635375" cy="3060000"/>
          </a:xfrm>
        </p:spPr>
        <p:txBody>
          <a:bodyPr/>
          <a:lstStyle/>
          <a:p>
            <a:pPr marL="0" indent="0">
              <a:buNone/>
            </a:pPr>
            <a:r>
              <a:rPr lang="en-GB" b="1" dirty="0" err="1">
                <a:solidFill>
                  <a:srgbClr val="11A255"/>
                </a:solidFill>
              </a:rPr>
              <a:t>Dier</a:t>
            </a:r>
            <a:r>
              <a:rPr lang="en-GB" b="1" dirty="0">
                <a:solidFill>
                  <a:srgbClr val="11A255"/>
                </a:solidFill>
              </a:rPr>
              <a:t> </a:t>
            </a:r>
            <a:r>
              <a:rPr lang="en-GB" b="1" dirty="0" err="1">
                <a:solidFill>
                  <a:srgbClr val="11A255"/>
                </a:solidFill>
              </a:rPr>
              <a:t>eiwit</a:t>
            </a:r>
            <a:endParaRPr lang="en-GB" b="1" dirty="0">
              <a:solidFill>
                <a:srgbClr val="11A255"/>
              </a:solidFill>
            </a:endParaRPr>
          </a:p>
          <a:p>
            <a:pPr marL="0" indent="0">
              <a:buNone/>
            </a:pPr>
            <a:r>
              <a:rPr lang="en-GB" dirty="0" err="1"/>
              <a:t>iets</a:t>
            </a:r>
            <a:r>
              <a:rPr lang="en-GB" dirty="0"/>
              <a:t> minder van </a:t>
            </a:r>
            <a:r>
              <a:rPr lang="en-GB" dirty="0" err="1"/>
              <a:t>nodig</a:t>
            </a:r>
            <a:endParaRPr lang="en-GB" dirty="0"/>
          </a:p>
          <a:p>
            <a:pPr marL="0" indent="0">
              <a:buNone/>
            </a:pPr>
            <a:r>
              <a:rPr lang="en-GB" dirty="0" err="1"/>
              <a:t>geen</a:t>
            </a:r>
            <a:r>
              <a:rPr lang="en-GB" dirty="0"/>
              <a:t> </a:t>
            </a:r>
            <a:r>
              <a:rPr lang="en-GB" dirty="0" err="1"/>
              <a:t>vezels</a:t>
            </a:r>
            <a:endParaRPr lang="en-GB" dirty="0"/>
          </a:p>
          <a:p>
            <a:pPr marL="0" indent="0">
              <a:buNone/>
            </a:pPr>
            <a:r>
              <a:rPr lang="en-GB" dirty="0" err="1"/>
              <a:t>kost</a:t>
            </a:r>
            <a:r>
              <a:rPr lang="en-GB" dirty="0"/>
              <a:t> </a:t>
            </a:r>
            <a:r>
              <a:rPr lang="en-GB" dirty="0" err="1"/>
              <a:t>veel</a:t>
            </a:r>
            <a:r>
              <a:rPr lang="en-GB" dirty="0"/>
              <a:t> land</a:t>
            </a:r>
          </a:p>
          <a:p>
            <a:pPr marL="0" indent="0">
              <a:buNone/>
            </a:pPr>
            <a:endParaRPr lang="en-GB" dirty="0"/>
          </a:p>
          <a:p>
            <a:pPr marL="0" indent="0">
              <a:buNone/>
            </a:pPr>
            <a:endParaRPr lang="en-GB" dirty="0"/>
          </a:p>
        </p:txBody>
      </p:sp>
      <p:sp>
        <p:nvSpPr>
          <p:cNvPr id="3" name="Text Placeholder 1">
            <a:extLst>
              <a:ext uri="{FF2B5EF4-FFF2-40B4-BE49-F238E27FC236}">
                <a16:creationId xmlns:a16="http://schemas.microsoft.com/office/drawing/2014/main" id="{873F68A6-AF24-E60D-711A-CDF302EE5F87}"/>
              </a:ext>
            </a:extLst>
          </p:cNvPr>
          <p:cNvSpPr txBox="1">
            <a:spLocks/>
          </p:cNvSpPr>
          <p:nvPr/>
        </p:nvSpPr>
        <p:spPr>
          <a:xfrm>
            <a:off x="5076001" y="1609300"/>
            <a:ext cx="3635375" cy="3060000"/>
          </a:xfrm>
          <a:prstGeom prst="rect">
            <a:avLst/>
          </a:prstGeom>
        </p:spPr>
        <p:txBody>
          <a:bodyPr vert="horz" lIns="0" tIns="0" rIns="0" bIns="0"/>
          <a:lstStyle>
            <a:lvl1pPr marL="18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1pPr>
            <a:lvl2pPr marL="36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2pPr>
            <a:lvl3pPr marL="54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3pPr>
            <a:lvl4pPr marL="72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4pPr>
            <a:lvl5pPr marL="90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dirty="0">
                <a:solidFill>
                  <a:srgbClr val="11A255"/>
                </a:solidFill>
              </a:rPr>
              <a:t>Plant </a:t>
            </a:r>
            <a:r>
              <a:rPr lang="en-GB" b="1" dirty="0" err="1">
                <a:solidFill>
                  <a:srgbClr val="11A255"/>
                </a:solidFill>
              </a:rPr>
              <a:t>eiwit</a:t>
            </a:r>
            <a:endParaRPr lang="en-GB" b="1" dirty="0">
              <a:solidFill>
                <a:srgbClr val="11A255"/>
              </a:solidFill>
            </a:endParaRPr>
          </a:p>
          <a:p>
            <a:pPr marL="0" indent="0">
              <a:buFont typeface="Arial"/>
              <a:buNone/>
            </a:pPr>
            <a:r>
              <a:rPr lang="en-GB" dirty="0" err="1"/>
              <a:t>iets</a:t>
            </a:r>
            <a:r>
              <a:rPr lang="en-GB" dirty="0"/>
              <a:t> </a:t>
            </a:r>
            <a:r>
              <a:rPr lang="en-GB" dirty="0" err="1"/>
              <a:t>meer</a:t>
            </a:r>
            <a:r>
              <a:rPr lang="en-GB" dirty="0"/>
              <a:t> van </a:t>
            </a:r>
            <a:r>
              <a:rPr lang="en-GB" dirty="0" err="1"/>
              <a:t>nodig</a:t>
            </a:r>
            <a:endParaRPr lang="en-GB" dirty="0"/>
          </a:p>
          <a:p>
            <a:pPr marL="0" indent="0">
              <a:buFont typeface="Arial"/>
              <a:buNone/>
            </a:pPr>
            <a:r>
              <a:rPr lang="en-GB" dirty="0" err="1"/>
              <a:t>veel</a:t>
            </a:r>
            <a:r>
              <a:rPr lang="en-GB" dirty="0"/>
              <a:t> </a:t>
            </a:r>
            <a:r>
              <a:rPr lang="en-GB" dirty="0" err="1"/>
              <a:t>vezels</a:t>
            </a:r>
            <a:r>
              <a:rPr lang="en-GB" dirty="0"/>
              <a:t>    </a:t>
            </a:r>
            <a:r>
              <a:rPr lang="en-GB" b="1" dirty="0" err="1">
                <a:solidFill>
                  <a:srgbClr val="009136"/>
                </a:solidFill>
              </a:rPr>
              <a:t>gezond</a:t>
            </a:r>
            <a:r>
              <a:rPr lang="en-GB" b="1" dirty="0">
                <a:solidFill>
                  <a:srgbClr val="009136"/>
                </a:solidFill>
              </a:rPr>
              <a:t>!</a:t>
            </a:r>
          </a:p>
          <a:p>
            <a:pPr marL="0" indent="0">
              <a:buFont typeface="Arial"/>
              <a:buNone/>
            </a:pPr>
            <a:r>
              <a:rPr lang="en-GB" dirty="0" err="1"/>
              <a:t>kost</a:t>
            </a:r>
            <a:r>
              <a:rPr lang="en-GB" dirty="0"/>
              <a:t> </a:t>
            </a:r>
            <a:r>
              <a:rPr lang="en-GB" dirty="0" err="1"/>
              <a:t>weinig</a:t>
            </a:r>
            <a:r>
              <a:rPr lang="en-GB" dirty="0"/>
              <a:t> land</a:t>
            </a:r>
            <a:endParaRPr lang="nl-NL" dirty="0"/>
          </a:p>
        </p:txBody>
      </p:sp>
      <p:sp>
        <p:nvSpPr>
          <p:cNvPr id="6" name="Rectangle 5">
            <a:extLst>
              <a:ext uri="{FF2B5EF4-FFF2-40B4-BE49-F238E27FC236}">
                <a16:creationId xmlns:a16="http://schemas.microsoft.com/office/drawing/2014/main" id="{E50FA6A4-AFA3-A537-58B6-FFF51542460E}"/>
              </a:ext>
            </a:extLst>
          </p:cNvPr>
          <p:cNvSpPr/>
          <p:nvPr/>
        </p:nvSpPr>
        <p:spPr>
          <a:xfrm>
            <a:off x="936625" y="4201876"/>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A3410F63-4292-88E3-3148-BB9CDE64A1D1}"/>
              </a:ext>
            </a:extLst>
          </p:cNvPr>
          <p:cNvSpPr/>
          <p:nvPr/>
        </p:nvSpPr>
        <p:spPr>
          <a:xfrm>
            <a:off x="1518249" y="4201876"/>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D5208F8C-F12D-84A4-17C5-1DFA920C24FF}"/>
              </a:ext>
            </a:extLst>
          </p:cNvPr>
          <p:cNvSpPr/>
          <p:nvPr/>
        </p:nvSpPr>
        <p:spPr>
          <a:xfrm>
            <a:off x="2099873" y="4201876"/>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9BCD0CDF-3AEB-57B0-E75F-BBED7FF04488}"/>
              </a:ext>
            </a:extLst>
          </p:cNvPr>
          <p:cNvSpPr/>
          <p:nvPr/>
        </p:nvSpPr>
        <p:spPr>
          <a:xfrm>
            <a:off x="2681497" y="4201876"/>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C96FE401-685E-7F83-2E48-6B835018E92F}"/>
              </a:ext>
            </a:extLst>
          </p:cNvPr>
          <p:cNvSpPr/>
          <p:nvPr/>
        </p:nvSpPr>
        <p:spPr>
          <a:xfrm>
            <a:off x="3263121" y="4201876"/>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729F61E0-9245-BBCD-E3EE-2F6636484903}"/>
              </a:ext>
            </a:extLst>
          </p:cNvPr>
          <p:cNvSpPr/>
          <p:nvPr/>
        </p:nvSpPr>
        <p:spPr>
          <a:xfrm>
            <a:off x="3844745" y="4201876"/>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EB8F3591-7921-F281-430D-CB95B206B429}"/>
              </a:ext>
            </a:extLst>
          </p:cNvPr>
          <p:cNvSpPr/>
          <p:nvPr/>
        </p:nvSpPr>
        <p:spPr>
          <a:xfrm>
            <a:off x="935999" y="3620252"/>
            <a:ext cx="581624" cy="581624"/>
          </a:xfrm>
          <a:prstGeom prst="rect">
            <a:avLst/>
          </a:prstGeom>
          <a:solidFill>
            <a:srgbClr val="11A25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436817FF-8DF4-3F8D-D924-6667627148A0}"/>
              </a:ext>
            </a:extLst>
          </p:cNvPr>
          <p:cNvSpPr/>
          <p:nvPr/>
        </p:nvSpPr>
        <p:spPr>
          <a:xfrm>
            <a:off x="1511483" y="3620252"/>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6A988356-54B2-A605-BB84-02115B6953AE}"/>
              </a:ext>
            </a:extLst>
          </p:cNvPr>
          <p:cNvSpPr/>
          <p:nvPr/>
        </p:nvSpPr>
        <p:spPr>
          <a:xfrm>
            <a:off x="2098013" y="3620252"/>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B05A0A05-EE95-4505-586F-619A4B2FAF20}"/>
              </a:ext>
            </a:extLst>
          </p:cNvPr>
          <p:cNvSpPr/>
          <p:nvPr/>
        </p:nvSpPr>
        <p:spPr>
          <a:xfrm>
            <a:off x="2686403" y="3620252"/>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56656523-3966-8593-C8CA-EA17C5A502C6}"/>
              </a:ext>
            </a:extLst>
          </p:cNvPr>
          <p:cNvSpPr/>
          <p:nvPr/>
        </p:nvSpPr>
        <p:spPr>
          <a:xfrm>
            <a:off x="3263121" y="3620252"/>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AA1029C0-214C-4B94-B6F2-C33DC03C1186}"/>
              </a:ext>
            </a:extLst>
          </p:cNvPr>
          <p:cNvSpPr/>
          <p:nvPr/>
        </p:nvSpPr>
        <p:spPr>
          <a:xfrm>
            <a:off x="3849651" y="3620252"/>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576E1113-8439-7147-F0AD-59923331F040}"/>
              </a:ext>
            </a:extLst>
          </p:cNvPr>
          <p:cNvSpPr/>
          <p:nvPr/>
        </p:nvSpPr>
        <p:spPr>
          <a:xfrm>
            <a:off x="5095099" y="3620252"/>
            <a:ext cx="581624" cy="581624"/>
          </a:xfrm>
          <a:prstGeom prst="rect">
            <a:avLst/>
          </a:prstGeom>
          <a:solidFill>
            <a:srgbClr val="7EB57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70" name="Graphic 69" descr="Plant with solid fill">
            <a:extLst>
              <a:ext uri="{FF2B5EF4-FFF2-40B4-BE49-F238E27FC236}">
                <a16:creationId xmlns:a16="http://schemas.microsoft.com/office/drawing/2014/main" id="{57EF0496-AFE5-730E-31ED-354858A25A8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06449" y="3714711"/>
            <a:ext cx="396597" cy="396597"/>
          </a:xfrm>
          <a:prstGeom prst="rect">
            <a:avLst/>
          </a:prstGeom>
        </p:spPr>
      </p:pic>
      <p:grpSp>
        <p:nvGrpSpPr>
          <p:cNvPr id="78" name="Group 77">
            <a:extLst>
              <a:ext uri="{FF2B5EF4-FFF2-40B4-BE49-F238E27FC236}">
                <a16:creationId xmlns:a16="http://schemas.microsoft.com/office/drawing/2014/main" id="{8CE23ED1-9EB2-CD16-71EF-63B04FC5E30E}"/>
              </a:ext>
            </a:extLst>
          </p:cNvPr>
          <p:cNvGrpSpPr/>
          <p:nvPr/>
        </p:nvGrpSpPr>
        <p:grpSpPr>
          <a:xfrm>
            <a:off x="1009651" y="3986534"/>
            <a:ext cx="112070" cy="143543"/>
            <a:chOff x="1014413" y="3996059"/>
            <a:chExt cx="112070" cy="143543"/>
          </a:xfrm>
        </p:grpSpPr>
        <p:cxnSp>
          <p:nvCxnSpPr>
            <p:cNvPr id="72" name="Straight Connector 71">
              <a:extLst>
                <a:ext uri="{FF2B5EF4-FFF2-40B4-BE49-F238E27FC236}">
                  <a16:creationId xmlns:a16="http://schemas.microsoft.com/office/drawing/2014/main" id="{A65C9651-47E1-37F9-6AD5-F3107AFD6443}"/>
                </a:ext>
              </a:extLst>
            </p:cNvPr>
            <p:cNvCxnSpPr/>
            <p:nvPr/>
          </p:nvCxnSpPr>
          <p:spPr>
            <a:xfrm>
              <a:off x="1014413" y="4039590"/>
              <a:ext cx="38100" cy="100012"/>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ED8278E-3490-41AF-8869-C75021C3FAAF}"/>
                </a:ext>
              </a:extLst>
            </p:cNvPr>
            <p:cNvCxnSpPr>
              <a:cxnSpLocks/>
            </p:cNvCxnSpPr>
            <p:nvPr/>
          </p:nvCxnSpPr>
          <p:spPr>
            <a:xfrm flipH="1">
              <a:off x="1059279" y="3996059"/>
              <a:ext cx="22204" cy="143543"/>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BACBFF3-6AFB-65D4-250D-1CDF22D782F6}"/>
                </a:ext>
              </a:extLst>
            </p:cNvPr>
            <p:cNvCxnSpPr>
              <a:cxnSpLocks/>
            </p:cNvCxnSpPr>
            <p:nvPr/>
          </p:nvCxnSpPr>
          <p:spPr>
            <a:xfrm flipV="1">
              <a:off x="1059279" y="4067830"/>
              <a:ext cx="67204" cy="52903"/>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grpSp>
      <p:grpSp>
        <p:nvGrpSpPr>
          <p:cNvPr id="79" name="Group 78">
            <a:extLst>
              <a:ext uri="{FF2B5EF4-FFF2-40B4-BE49-F238E27FC236}">
                <a16:creationId xmlns:a16="http://schemas.microsoft.com/office/drawing/2014/main" id="{11E1D51C-132C-7469-1DAB-3BB139D7E4F8}"/>
              </a:ext>
            </a:extLst>
          </p:cNvPr>
          <p:cNvGrpSpPr/>
          <p:nvPr/>
        </p:nvGrpSpPr>
        <p:grpSpPr>
          <a:xfrm>
            <a:off x="1349831" y="3936528"/>
            <a:ext cx="112070" cy="143543"/>
            <a:chOff x="1014413" y="3996059"/>
            <a:chExt cx="112070" cy="143543"/>
          </a:xfrm>
        </p:grpSpPr>
        <p:cxnSp>
          <p:nvCxnSpPr>
            <p:cNvPr id="80" name="Straight Connector 79">
              <a:extLst>
                <a:ext uri="{FF2B5EF4-FFF2-40B4-BE49-F238E27FC236}">
                  <a16:creationId xmlns:a16="http://schemas.microsoft.com/office/drawing/2014/main" id="{137A34A6-999E-033A-F16E-F6A3FC266FAC}"/>
                </a:ext>
              </a:extLst>
            </p:cNvPr>
            <p:cNvCxnSpPr/>
            <p:nvPr/>
          </p:nvCxnSpPr>
          <p:spPr>
            <a:xfrm>
              <a:off x="1014413" y="4039590"/>
              <a:ext cx="38100" cy="100012"/>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AAC860E4-3155-8276-98E6-B5060B8CB6FB}"/>
                </a:ext>
              </a:extLst>
            </p:cNvPr>
            <p:cNvCxnSpPr>
              <a:cxnSpLocks/>
            </p:cNvCxnSpPr>
            <p:nvPr/>
          </p:nvCxnSpPr>
          <p:spPr>
            <a:xfrm flipH="1">
              <a:off x="1059279" y="3996059"/>
              <a:ext cx="22204" cy="143543"/>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5618EA17-6B9B-0345-BAA1-DD5442B51C67}"/>
                </a:ext>
              </a:extLst>
            </p:cNvPr>
            <p:cNvCxnSpPr>
              <a:cxnSpLocks/>
            </p:cNvCxnSpPr>
            <p:nvPr/>
          </p:nvCxnSpPr>
          <p:spPr>
            <a:xfrm flipV="1">
              <a:off x="1059279" y="4067830"/>
              <a:ext cx="67204" cy="52903"/>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grpSp>
      <p:grpSp>
        <p:nvGrpSpPr>
          <p:cNvPr id="83" name="Group 82">
            <a:extLst>
              <a:ext uri="{FF2B5EF4-FFF2-40B4-BE49-F238E27FC236}">
                <a16:creationId xmlns:a16="http://schemas.microsoft.com/office/drawing/2014/main" id="{FC4A7EC0-8454-5EAD-CA75-C99F879C99B3}"/>
              </a:ext>
            </a:extLst>
          </p:cNvPr>
          <p:cNvGrpSpPr/>
          <p:nvPr/>
        </p:nvGrpSpPr>
        <p:grpSpPr>
          <a:xfrm>
            <a:off x="1020686" y="3709856"/>
            <a:ext cx="112070" cy="143543"/>
            <a:chOff x="1014413" y="3996059"/>
            <a:chExt cx="112070" cy="143543"/>
          </a:xfrm>
        </p:grpSpPr>
        <p:cxnSp>
          <p:nvCxnSpPr>
            <p:cNvPr id="84" name="Straight Connector 83">
              <a:extLst>
                <a:ext uri="{FF2B5EF4-FFF2-40B4-BE49-F238E27FC236}">
                  <a16:creationId xmlns:a16="http://schemas.microsoft.com/office/drawing/2014/main" id="{9BC00BED-1B97-A6AC-B882-34B3BA397FE6}"/>
                </a:ext>
              </a:extLst>
            </p:cNvPr>
            <p:cNvCxnSpPr/>
            <p:nvPr/>
          </p:nvCxnSpPr>
          <p:spPr>
            <a:xfrm>
              <a:off x="1014413" y="4039590"/>
              <a:ext cx="38100" cy="100012"/>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34C649F-46D9-6238-BC93-4EA420492816}"/>
                </a:ext>
              </a:extLst>
            </p:cNvPr>
            <p:cNvCxnSpPr>
              <a:cxnSpLocks/>
            </p:cNvCxnSpPr>
            <p:nvPr/>
          </p:nvCxnSpPr>
          <p:spPr>
            <a:xfrm flipH="1">
              <a:off x="1059279" y="3996059"/>
              <a:ext cx="22204" cy="143543"/>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7E5D6086-A9BE-08CF-BB02-07861825124B}"/>
                </a:ext>
              </a:extLst>
            </p:cNvPr>
            <p:cNvCxnSpPr>
              <a:cxnSpLocks/>
            </p:cNvCxnSpPr>
            <p:nvPr/>
          </p:nvCxnSpPr>
          <p:spPr>
            <a:xfrm flipV="1">
              <a:off x="1059279" y="4067830"/>
              <a:ext cx="67204" cy="52903"/>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grpSp>
      <p:grpSp>
        <p:nvGrpSpPr>
          <p:cNvPr id="87" name="Group 86">
            <a:extLst>
              <a:ext uri="{FF2B5EF4-FFF2-40B4-BE49-F238E27FC236}">
                <a16:creationId xmlns:a16="http://schemas.microsoft.com/office/drawing/2014/main" id="{AE6224F5-AAB5-024E-5FD5-85C712C5F6DB}"/>
              </a:ext>
            </a:extLst>
          </p:cNvPr>
          <p:cNvGrpSpPr/>
          <p:nvPr/>
        </p:nvGrpSpPr>
        <p:grpSpPr>
          <a:xfrm>
            <a:off x="1303366" y="3714711"/>
            <a:ext cx="112070" cy="143543"/>
            <a:chOff x="1014413" y="3996059"/>
            <a:chExt cx="112070" cy="143543"/>
          </a:xfrm>
        </p:grpSpPr>
        <p:cxnSp>
          <p:nvCxnSpPr>
            <p:cNvPr id="88" name="Straight Connector 87">
              <a:extLst>
                <a:ext uri="{FF2B5EF4-FFF2-40B4-BE49-F238E27FC236}">
                  <a16:creationId xmlns:a16="http://schemas.microsoft.com/office/drawing/2014/main" id="{76D1867B-704E-DC1C-503F-F24863338CD5}"/>
                </a:ext>
              </a:extLst>
            </p:cNvPr>
            <p:cNvCxnSpPr/>
            <p:nvPr/>
          </p:nvCxnSpPr>
          <p:spPr>
            <a:xfrm>
              <a:off x="1014413" y="4039590"/>
              <a:ext cx="38100" cy="100012"/>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5B399DDE-845A-A1B7-CF38-A56461027987}"/>
                </a:ext>
              </a:extLst>
            </p:cNvPr>
            <p:cNvCxnSpPr>
              <a:cxnSpLocks/>
            </p:cNvCxnSpPr>
            <p:nvPr/>
          </p:nvCxnSpPr>
          <p:spPr>
            <a:xfrm flipH="1">
              <a:off x="1059279" y="3996059"/>
              <a:ext cx="22204" cy="143543"/>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C84E810-9E92-9327-AB53-DDC4AF2B33C9}"/>
                </a:ext>
              </a:extLst>
            </p:cNvPr>
            <p:cNvCxnSpPr>
              <a:cxnSpLocks/>
            </p:cNvCxnSpPr>
            <p:nvPr/>
          </p:nvCxnSpPr>
          <p:spPr>
            <a:xfrm flipV="1">
              <a:off x="1059279" y="4067830"/>
              <a:ext cx="67204" cy="52903"/>
            </a:xfrm>
            <a:prstGeom prst="line">
              <a:avLst/>
            </a:prstGeom>
            <a:ln>
              <a:solidFill>
                <a:srgbClr val="7EB57C"/>
              </a:solidFill>
            </a:ln>
            <a:effectLst/>
          </p:spPr>
          <p:style>
            <a:lnRef idx="2">
              <a:schemeClr val="accent1"/>
            </a:lnRef>
            <a:fillRef idx="0">
              <a:schemeClr val="accent1"/>
            </a:fillRef>
            <a:effectRef idx="1">
              <a:schemeClr val="accent1"/>
            </a:effectRef>
            <a:fontRef idx="minor">
              <a:schemeClr val="tx1"/>
            </a:fontRef>
          </p:style>
        </p:cxnSp>
      </p:grpSp>
      <p:pic>
        <p:nvPicPr>
          <p:cNvPr id="66" name="Graphic 65" descr="Cow with solid fill">
            <a:extLst>
              <a:ext uri="{FF2B5EF4-FFF2-40B4-BE49-F238E27FC236}">
                <a16:creationId xmlns:a16="http://schemas.microsoft.com/office/drawing/2014/main" id="{8C8A8317-8E54-7B0B-2634-9D396EAE7A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528" y="3695199"/>
            <a:ext cx="440950" cy="440950"/>
          </a:xfrm>
          <a:prstGeom prst="rect">
            <a:avLst/>
          </a:prstGeom>
        </p:spPr>
      </p:pic>
      <p:pic>
        <p:nvPicPr>
          <p:cNvPr id="91" name="Graphic 90" descr="Plant with solid fill">
            <a:extLst>
              <a:ext uri="{FF2B5EF4-FFF2-40B4-BE49-F238E27FC236}">
                <a16:creationId xmlns:a16="http://schemas.microsoft.com/office/drawing/2014/main" id="{C9D51FAA-94B3-E5C1-28F3-D01FAE243EE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7556" y="3718082"/>
            <a:ext cx="396597" cy="396597"/>
          </a:xfrm>
          <a:prstGeom prst="rect">
            <a:avLst/>
          </a:prstGeom>
        </p:spPr>
      </p:pic>
      <p:pic>
        <p:nvPicPr>
          <p:cNvPr id="92" name="Graphic 91" descr="Plant with solid fill">
            <a:extLst>
              <a:ext uri="{FF2B5EF4-FFF2-40B4-BE49-F238E27FC236}">
                <a16:creationId xmlns:a16="http://schemas.microsoft.com/office/drawing/2014/main" id="{736740F6-62E9-F5DD-94CB-7B3E163BD4E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12822" y="3718082"/>
            <a:ext cx="396597" cy="396597"/>
          </a:xfrm>
          <a:prstGeom prst="rect">
            <a:avLst/>
          </a:prstGeom>
        </p:spPr>
      </p:pic>
      <p:pic>
        <p:nvPicPr>
          <p:cNvPr id="93" name="Graphic 92" descr="Plant with solid fill">
            <a:extLst>
              <a:ext uri="{FF2B5EF4-FFF2-40B4-BE49-F238E27FC236}">
                <a16:creationId xmlns:a16="http://schemas.microsoft.com/office/drawing/2014/main" id="{C44B69B1-A14B-DD4B-2388-09384F84CD9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49782" y="3718082"/>
            <a:ext cx="396597" cy="396597"/>
          </a:xfrm>
          <a:prstGeom prst="rect">
            <a:avLst/>
          </a:prstGeom>
        </p:spPr>
      </p:pic>
      <p:pic>
        <p:nvPicPr>
          <p:cNvPr id="94" name="Graphic 93" descr="Plant with solid fill">
            <a:extLst>
              <a:ext uri="{FF2B5EF4-FFF2-40B4-BE49-F238E27FC236}">
                <a16:creationId xmlns:a16="http://schemas.microsoft.com/office/drawing/2014/main" id="{FF5719B0-2A29-A6E0-D239-48DCDADD414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1280" y="3718082"/>
            <a:ext cx="396597" cy="396597"/>
          </a:xfrm>
          <a:prstGeom prst="rect">
            <a:avLst/>
          </a:prstGeom>
        </p:spPr>
      </p:pic>
      <p:pic>
        <p:nvPicPr>
          <p:cNvPr id="95" name="Graphic 94" descr="Plant with solid fill">
            <a:extLst>
              <a:ext uri="{FF2B5EF4-FFF2-40B4-BE49-F238E27FC236}">
                <a16:creationId xmlns:a16="http://schemas.microsoft.com/office/drawing/2014/main" id="{56102F8C-3011-9F53-D173-6548CCDD1B9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06449" y="4292964"/>
            <a:ext cx="396597" cy="396597"/>
          </a:xfrm>
          <a:prstGeom prst="rect">
            <a:avLst/>
          </a:prstGeom>
        </p:spPr>
      </p:pic>
      <p:pic>
        <p:nvPicPr>
          <p:cNvPr id="96" name="Graphic 95" descr="Plant with solid fill">
            <a:extLst>
              <a:ext uri="{FF2B5EF4-FFF2-40B4-BE49-F238E27FC236}">
                <a16:creationId xmlns:a16="http://schemas.microsoft.com/office/drawing/2014/main" id="{8BE9698D-E0F1-F128-4FF8-36216FE6C07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7556" y="4296335"/>
            <a:ext cx="396597" cy="396597"/>
          </a:xfrm>
          <a:prstGeom prst="rect">
            <a:avLst/>
          </a:prstGeom>
        </p:spPr>
      </p:pic>
      <p:pic>
        <p:nvPicPr>
          <p:cNvPr id="97" name="Graphic 96" descr="Plant with solid fill">
            <a:extLst>
              <a:ext uri="{FF2B5EF4-FFF2-40B4-BE49-F238E27FC236}">
                <a16:creationId xmlns:a16="http://schemas.microsoft.com/office/drawing/2014/main" id="{AF059212-E06B-D808-01F9-307AFD339FD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12822" y="4296335"/>
            <a:ext cx="396597" cy="396597"/>
          </a:xfrm>
          <a:prstGeom prst="rect">
            <a:avLst/>
          </a:prstGeom>
        </p:spPr>
      </p:pic>
      <p:pic>
        <p:nvPicPr>
          <p:cNvPr id="98" name="Graphic 97" descr="Plant with solid fill">
            <a:extLst>
              <a:ext uri="{FF2B5EF4-FFF2-40B4-BE49-F238E27FC236}">
                <a16:creationId xmlns:a16="http://schemas.microsoft.com/office/drawing/2014/main" id="{49A6C129-3B3F-3ACA-2C42-9AE20E9D0B7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49782" y="4296335"/>
            <a:ext cx="396597" cy="396597"/>
          </a:xfrm>
          <a:prstGeom prst="rect">
            <a:avLst/>
          </a:prstGeom>
        </p:spPr>
      </p:pic>
      <p:pic>
        <p:nvPicPr>
          <p:cNvPr id="99" name="Graphic 98" descr="Plant with solid fill">
            <a:extLst>
              <a:ext uri="{FF2B5EF4-FFF2-40B4-BE49-F238E27FC236}">
                <a16:creationId xmlns:a16="http://schemas.microsoft.com/office/drawing/2014/main" id="{A9DB6E53-84FF-C372-7615-99014C95650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31280" y="4296335"/>
            <a:ext cx="396597" cy="396597"/>
          </a:xfrm>
          <a:prstGeom prst="rect">
            <a:avLst/>
          </a:prstGeom>
        </p:spPr>
      </p:pic>
      <p:pic>
        <p:nvPicPr>
          <p:cNvPr id="105" name="Graphic 104" descr="Plant with solid fill">
            <a:extLst>
              <a:ext uri="{FF2B5EF4-FFF2-40B4-BE49-F238E27FC236}">
                <a16:creationId xmlns:a16="http://schemas.microsoft.com/office/drawing/2014/main" id="{86F23A23-BCAE-BCCC-A965-F2B82D785F7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9736" y="4292964"/>
            <a:ext cx="396597" cy="396597"/>
          </a:xfrm>
          <a:prstGeom prst="rect">
            <a:avLst/>
          </a:prstGeom>
        </p:spPr>
      </p:pic>
      <p:pic>
        <p:nvPicPr>
          <p:cNvPr id="106" name="Graphic 105" descr="Plant with solid fill">
            <a:extLst>
              <a:ext uri="{FF2B5EF4-FFF2-40B4-BE49-F238E27FC236}">
                <a16:creationId xmlns:a16="http://schemas.microsoft.com/office/drawing/2014/main" id="{FF4B69D8-6700-0BA3-9D7C-9A5D41D11FD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7612" y="3718082"/>
            <a:ext cx="396597" cy="396597"/>
          </a:xfrm>
          <a:prstGeom prst="rect">
            <a:avLst/>
          </a:prstGeom>
        </p:spPr>
      </p:pic>
      <p:pic>
        <p:nvPicPr>
          <p:cNvPr id="19" name="Picture 18" descr="A picture containing yellow, graphics, graphic design, font&#10;&#10;Description automatically generated">
            <a:extLst>
              <a:ext uri="{FF2B5EF4-FFF2-40B4-BE49-F238E27FC236}">
                <a16:creationId xmlns:a16="http://schemas.microsoft.com/office/drawing/2014/main" id="{351F79E6-519E-FF52-3F47-5170E5453AB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49782" y="1324050"/>
            <a:ext cx="1071681" cy="757801"/>
          </a:xfrm>
          <a:prstGeom prst="rect">
            <a:avLst/>
          </a:prstGeom>
        </p:spPr>
      </p:pic>
      <p:pic>
        <p:nvPicPr>
          <p:cNvPr id="20" name="Picture 19">
            <a:extLst>
              <a:ext uri="{FF2B5EF4-FFF2-40B4-BE49-F238E27FC236}">
                <a16:creationId xmlns:a16="http://schemas.microsoft.com/office/drawing/2014/main" id="{94A9188B-2F8C-B3D9-D9E6-1FC1C9ECDEFE}"/>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7400869" y="1338098"/>
            <a:ext cx="1051814" cy="743754"/>
          </a:xfrm>
          <a:prstGeom prst="rect">
            <a:avLst/>
          </a:prstGeom>
        </p:spPr>
      </p:pic>
      <p:pic>
        <p:nvPicPr>
          <p:cNvPr id="21" name="Picture 20">
            <a:extLst>
              <a:ext uri="{FF2B5EF4-FFF2-40B4-BE49-F238E27FC236}">
                <a16:creationId xmlns:a16="http://schemas.microsoft.com/office/drawing/2014/main" id="{D225E38D-ABB2-D92D-902E-62DCD0D7269A}"/>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236194" y="3097253"/>
            <a:ext cx="691235" cy="1312267"/>
          </a:xfrm>
          <a:prstGeom prst="rect">
            <a:avLst/>
          </a:prstGeom>
        </p:spPr>
      </p:pic>
      <p:pic>
        <p:nvPicPr>
          <p:cNvPr id="22" name="Picture 21">
            <a:extLst>
              <a:ext uri="{FF2B5EF4-FFF2-40B4-BE49-F238E27FC236}">
                <a16:creationId xmlns:a16="http://schemas.microsoft.com/office/drawing/2014/main" id="{24E3D093-C164-549C-7300-5BABA178561C}"/>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7460871" y="3070584"/>
            <a:ext cx="648964" cy="1338936"/>
          </a:xfrm>
          <a:prstGeom prst="rect">
            <a:avLst/>
          </a:prstGeom>
        </p:spPr>
      </p:pic>
    </p:spTree>
    <p:extLst>
      <p:ext uri="{BB962C8B-B14F-4D97-AF65-F5344CB8AC3E}">
        <p14:creationId xmlns:p14="http://schemas.microsoft.com/office/powerpoint/2010/main" val="3016364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18</a:t>
            </a:fld>
            <a:endParaRPr lang="nl-NL" dirty="0"/>
          </a:p>
        </p:txBody>
      </p:sp>
      <p:sp>
        <p:nvSpPr>
          <p:cNvPr id="5" name="Titel 4"/>
          <p:cNvSpPr>
            <a:spLocks noGrp="1"/>
          </p:cNvSpPr>
          <p:nvPr>
            <p:ph type="title"/>
          </p:nvPr>
        </p:nvSpPr>
        <p:spPr/>
        <p:txBody>
          <a:bodyPr/>
          <a:lstStyle/>
          <a:p>
            <a:r>
              <a:rPr lang="nl-NL" dirty="0"/>
              <a:t>Ontwerp een ontbijt met eiwit</a:t>
            </a:r>
          </a:p>
        </p:txBody>
      </p:sp>
      <p:pic>
        <p:nvPicPr>
          <p:cNvPr id="2" name="Graphic 1" descr="Thought bubble with solid fill">
            <a:extLst>
              <a:ext uri="{FF2B5EF4-FFF2-40B4-BE49-F238E27FC236}">
                <a16:creationId xmlns:a16="http://schemas.microsoft.com/office/drawing/2014/main" id="{CBD7752B-CCC2-EDBB-BA0B-9CDB043EF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844" y="360000"/>
            <a:ext cx="4996699" cy="4996699"/>
          </a:xfrm>
          <a:prstGeom prst="rect">
            <a:avLst/>
          </a:prstGeom>
        </p:spPr>
      </p:pic>
      <p:pic>
        <p:nvPicPr>
          <p:cNvPr id="6" name="Picture 5">
            <a:extLst>
              <a:ext uri="{FF2B5EF4-FFF2-40B4-BE49-F238E27FC236}">
                <a16:creationId xmlns:a16="http://schemas.microsoft.com/office/drawing/2014/main" id="{17E89B76-4FFA-D613-CAED-05C7B11A9B0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149317" y="2323653"/>
            <a:ext cx="3730238" cy="2637112"/>
          </a:xfrm>
          <a:prstGeom prst="rect">
            <a:avLst/>
          </a:prstGeom>
        </p:spPr>
      </p:pic>
      <p:sp>
        <p:nvSpPr>
          <p:cNvPr id="8" name="TextBox 5">
            <a:extLst>
              <a:ext uri="{FF2B5EF4-FFF2-40B4-BE49-F238E27FC236}">
                <a16:creationId xmlns:a16="http://schemas.microsoft.com/office/drawing/2014/main" id="{F02A83BF-1459-CF94-2B19-0ADE3B389DF3}"/>
              </a:ext>
            </a:extLst>
          </p:cNvPr>
          <p:cNvSpPr txBox="1"/>
          <p:nvPr/>
        </p:nvSpPr>
        <p:spPr>
          <a:xfrm>
            <a:off x="1397004" y="1738781"/>
            <a:ext cx="2644301" cy="1077218"/>
          </a:xfrm>
          <a:prstGeom prst="rect">
            <a:avLst/>
          </a:prstGeom>
          <a:noFill/>
          <a:effectLst>
            <a:outerShdw blurRad="63500" dist="76200" sx="148000" sy="148000" algn="ctr" rotWithShape="0">
              <a:schemeClr val="tx1">
                <a:alpha val="82000"/>
              </a:schemeClr>
            </a:outerShdw>
          </a:effectLst>
        </p:spPr>
        <p:txBody>
          <a:bodyPr wrap="square" rtlCol="0">
            <a:spAutoFit/>
          </a:bodyPr>
          <a:lstStyle/>
          <a:p>
            <a:pPr algn="ctr"/>
            <a:r>
              <a:rPr lang="en-GB" sz="3200" dirty="0" err="1">
                <a:solidFill>
                  <a:schemeClr val="bg1"/>
                </a:solidFill>
                <a:effectLst>
                  <a:outerShdw blurRad="50800" dist="38100" dir="2700000" algn="tl" rotWithShape="0">
                    <a:prstClr val="black">
                      <a:alpha val="40000"/>
                    </a:prstClr>
                  </a:outerShdw>
                </a:effectLst>
              </a:rPr>
              <a:t>Teken</a:t>
            </a:r>
            <a:r>
              <a:rPr lang="en-GB" sz="3200" dirty="0">
                <a:solidFill>
                  <a:schemeClr val="bg1"/>
                </a:solidFill>
                <a:effectLst>
                  <a:outerShdw blurRad="50800" dist="38100" dir="2700000" algn="tl" rotWithShape="0">
                    <a:prstClr val="black">
                      <a:alpha val="40000"/>
                    </a:prstClr>
                  </a:outerShdw>
                </a:effectLst>
              </a:rPr>
              <a:t> </a:t>
            </a:r>
            <a:r>
              <a:rPr lang="en-GB" sz="3200" dirty="0" err="1">
                <a:solidFill>
                  <a:schemeClr val="bg1"/>
                </a:solidFill>
                <a:effectLst>
                  <a:outerShdw blurRad="50800" dist="38100" dir="2700000" algn="tl" rotWithShape="0">
                    <a:prstClr val="black">
                      <a:alpha val="40000"/>
                    </a:prstClr>
                  </a:outerShdw>
                </a:effectLst>
              </a:rPr>
              <a:t>drie</a:t>
            </a:r>
            <a:r>
              <a:rPr lang="en-GB" sz="3200" dirty="0">
                <a:solidFill>
                  <a:schemeClr val="bg1"/>
                </a:solidFill>
                <a:effectLst>
                  <a:outerShdw blurRad="50800" dist="38100" dir="2700000" algn="tl" rotWithShape="0">
                    <a:prstClr val="black">
                      <a:alpha val="40000"/>
                    </a:prstClr>
                  </a:outerShdw>
                </a:effectLst>
              </a:rPr>
              <a:t> </a:t>
            </a:r>
            <a:r>
              <a:rPr lang="en-GB" sz="3200" dirty="0" err="1">
                <a:solidFill>
                  <a:schemeClr val="bg1"/>
                </a:solidFill>
                <a:effectLst>
                  <a:outerShdw blurRad="50800" dist="38100" dir="2700000" algn="tl" rotWithShape="0">
                    <a:prstClr val="black">
                      <a:alpha val="40000"/>
                    </a:prstClr>
                  </a:outerShdw>
                </a:effectLst>
              </a:rPr>
              <a:t>ontbijtjes</a:t>
            </a:r>
            <a:endParaRPr lang="nl-NL" sz="32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32060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19</a:t>
            </a:fld>
            <a:endParaRPr lang="nl-NL" dirty="0"/>
          </a:p>
        </p:txBody>
      </p:sp>
      <p:sp>
        <p:nvSpPr>
          <p:cNvPr id="5" name="Titel 4"/>
          <p:cNvSpPr>
            <a:spLocks noGrp="1"/>
          </p:cNvSpPr>
          <p:nvPr>
            <p:ph type="title"/>
          </p:nvPr>
        </p:nvSpPr>
        <p:spPr>
          <a:xfrm>
            <a:off x="935998" y="360000"/>
            <a:ext cx="7922251" cy="816260"/>
          </a:xfrm>
        </p:spPr>
        <p:txBody>
          <a:bodyPr/>
          <a:lstStyle/>
          <a:p>
            <a:r>
              <a:rPr lang="nl-NL" sz="3600" dirty="0"/>
              <a:t>Wat kan er nog bij in jouw ontbijt?</a:t>
            </a:r>
          </a:p>
        </p:txBody>
      </p:sp>
      <p:pic>
        <p:nvPicPr>
          <p:cNvPr id="7" name="Picture 6" descr="A picture containing nuts &amp; seeds, seed, legume, dried fruit&#10;&#10;Description automatically generated">
            <a:extLst>
              <a:ext uri="{FF2B5EF4-FFF2-40B4-BE49-F238E27FC236}">
                <a16:creationId xmlns:a16="http://schemas.microsoft.com/office/drawing/2014/main" id="{F1A87CD7-9631-C454-7403-C8ECE563E8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299"/>
          <a:stretch/>
        </p:blipFill>
        <p:spPr>
          <a:xfrm rot="5400000">
            <a:off x="2462771" y="2551319"/>
            <a:ext cx="595359" cy="3618805"/>
          </a:xfrm>
          <a:prstGeom prst="rect">
            <a:avLst/>
          </a:prstGeom>
        </p:spPr>
      </p:pic>
      <p:sp>
        <p:nvSpPr>
          <p:cNvPr id="9" name="Text Placeholder 1">
            <a:extLst>
              <a:ext uri="{FF2B5EF4-FFF2-40B4-BE49-F238E27FC236}">
                <a16:creationId xmlns:a16="http://schemas.microsoft.com/office/drawing/2014/main" id="{DFFFBA75-C0AE-DD67-3ECF-5BEDA2B1732C}"/>
              </a:ext>
            </a:extLst>
          </p:cNvPr>
          <p:cNvSpPr>
            <a:spLocks noGrp="1"/>
          </p:cNvSpPr>
          <p:nvPr>
            <p:ph type="body" sz="quarter" idx="13"/>
          </p:nvPr>
        </p:nvSpPr>
        <p:spPr>
          <a:xfrm>
            <a:off x="936625" y="1991709"/>
            <a:ext cx="3635375" cy="2299023"/>
          </a:xfrm>
        </p:spPr>
        <p:txBody>
          <a:bodyPr/>
          <a:lstStyle/>
          <a:p>
            <a:pPr marL="0" indent="0">
              <a:spcAft>
                <a:spcPts val="4000"/>
              </a:spcAft>
              <a:buNone/>
            </a:pPr>
            <a:r>
              <a:rPr lang="nl-NL" dirty="0"/>
              <a:t>vlees en vis</a:t>
            </a:r>
          </a:p>
          <a:p>
            <a:pPr marL="0" indent="0">
              <a:spcAft>
                <a:spcPts val="4000"/>
              </a:spcAft>
              <a:buNone/>
            </a:pPr>
            <a:r>
              <a:rPr lang="nl-NL" dirty="0"/>
              <a:t>melk, yoghurt, kaas, ei</a:t>
            </a:r>
          </a:p>
          <a:p>
            <a:pPr marL="0" indent="0">
              <a:spcAft>
                <a:spcPts val="4000"/>
              </a:spcAft>
              <a:buNone/>
            </a:pPr>
            <a:r>
              <a:rPr lang="nl-NL" dirty="0"/>
              <a:t>soja(melk)</a:t>
            </a:r>
          </a:p>
          <a:p>
            <a:pPr marL="0" indent="0">
              <a:spcAft>
                <a:spcPts val="4000"/>
              </a:spcAft>
              <a:buNone/>
            </a:pPr>
            <a:r>
              <a:rPr lang="nl-NL" dirty="0"/>
              <a:t>peulvruchten</a:t>
            </a:r>
          </a:p>
        </p:txBody>
      </p:sp>
      <p:sp>
        <p:nvSpPr>
          <p:cNvPr id="10" name="Text Placeholder 1">
            <a:extLst>
              <a:ext uri="{FF2B5EF4-FFF2-40B4-BE49-F238E27FC236}">
                <a16:creationId xmlns:a16="http://schemas.microsoft.com/office/drawing/2014/main" id="{D3A208D0-80CD-DA8D-6B89-4E41453A0B5F}"/>
              </a:ext>
            </a:extLst>
          </p:cNvPr>
          <p:cNvSpPr txBox="1">
            <a:spLocks/>
          </p:cNvSpPr>
          <p:nvPr/>
        </p:nvSpPr>
        <p:spPr>
          <a:xfrm>
            <a:off x="4930655" y="1981163"/>
            <a:ext cx="3635375" cy="2299023"/>
          </a:xfrm>
          <a:prstGeom prst="rect">
            <a:avLst/>
          </a:prstGeom>
        </p:spPr>
        <p:txBody>
          <a:bodyPr vert="horz" lIns="0" tIns="0" rIns="0" bIns="0"/>
          <a:lstStyle>
            <a:lvl1pPr marL="18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1pPr>
            <a:lvl2pPr marL="36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2pPr>
            <a:lvl3pPr marL="54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3pPr>
            <a:lvl4pPr marL="72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4pPr>
            <a:lvl5pPr marL="900000" indent="-180000" algn="l" defTabSz="457200" rtl="0" fontAlgn="base">
              <a:lnSpc>
                <a:spcPct val="100000"/>
              </a:lnSpc>
              <a:spcBef>
                <a:spcPts val="0"/>
              </a:spcBef>
              <a:spcAft>
                <a:spcPts val="1000"/>
              </a:spcAft>
              <a:buFont typeface="Arial"/>
              <a:buChar char="•"/>
              <a:defRPr sz="24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0"/>
              </a:spcAft>
              <a:buNone/>
            </a:pPr>
            <a:r>
              <a:rPr lang="nl-NL" dirty="0"/>
              <a:t>noten en zaden</a:t>
            </a:r>
          </a:p>
          <a:p>
            <a:pPr marL="0" indent="0">
              <a:spcAft>
                <a:spcPts val="4100"/>
              </a:spcAft>
              <a:buNone/>
            </a:pPr>
            <a:r>
              <a:rPr lang="nl-NL" dirty="0"/>
              <a:t>granen</a:t>
            </a:r>
          </a:p>
          <a:p>
            <a:pPr marL="0" indent="0">
              <a:spcAft>
                <a:spcPts val="4000"/>
              </a:spcAft>
              <a:buNone/>
            </a:pPr>
            <a:r>
              <a:rPr lang="nl-NL" dirty="0">
                <a:solidFill>
                  <a:schemeClr val="tx1"/>
                </a:solidFill>
              </a:rPr>
              <a:t>groente en fruit</a:t>
            </a:r>
          </a:p>
        </p:txBody>
      </p:sp>
      <p:pic>
        <p:nvPicPr>
          <p:cNvPr id="11" name="Picture 10" descr="A plate of cheese and yogurt with a glass of milk&#10;&#10;Description automatically generated with low confidence">
            <a:extLst>
              <a:ext uri="{FF2B5EF4-FFF2-40B4-BE49-F238E27FC236}">
                <a16:creationId xmlns:a16="http://schemas.microsoft.com/office/drawing/2014/main" id="{82D048FF-AA99-A379-9E03-1A55692AFE1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5999" y="2333915"/>
            <a:ext cx="1781324" cy="595359"/>
          </a:xfrm>
          <a:prstGeom prst="rect">
            <a:avLst/>
          </a:prstGeom>
        </p:spPr>
      </p:pic>
      <p:pic>
        <p:nvPicPr>
          <p:cNvPr id="12" name="Picture 11" descr="A fried egg on a black surface&#10;&#10;Description automatically generated with medium confidence">
            <a:extLst>
              <a:ext uri="{FF2B5EF4-FFF2-40B4-BE49-F238E27FC236}">
                <a16:creationId xmlns:a16="http://schemas.microsoft.com/office/drawing/2014/main" id="{A45413F6-F522-2139-434F-16473B69063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717323" y="2333915"/>
            <a:ext cx="1854677" cy="595360"/>
          </a:xfrm>
          <a:prstGeom prst="rect">
            <a:avLst/>
          </a:prstGeom>
        </p:spPr>
      </p:pic>
      <p:pic>
        <p:nvPicPr>
          <p:cNvPr id="13" name="Picture 12" descr="A glass of milk and a bottle of milk&#10;&#10;Description automatically generated with medium confidence">
            <a:extLst>
              <a:ext uri="{FF2B5EF4-FFF2-40B4-BE49-F238E27FC236}">
                <a16:creationId xmlns:a16="http://schemas.microsoft.com/office/drawing/2014/main" id="{F9455A1F-91EB-A724-BE7B-CFE81629AF1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45253" y="3220207"/>
            <a:ext cx="3616528" cy="595359"/>
          </a:xfrm>
          <a:prstGeom prst="rect">
            <a:avLst/>
          </a:prstGeom>
        </p:spPr>
      </p:pic>
      <p:pic>
        <p:nvPicPr>
          <p:cNvPr id="14" name="Picture 13" descr="A picture containing food, bread, baked goods, gluten&#10;&#10;Description automatically generated">
            <a:extLst>
              <a:ext uri="{FF2B5EF4-FFF2-40B4-BE49-F238E27FC236}">
                <a16:creationId xmlns:a16="http://schemas.microsoft.com/office/drawing/2014/main" id="{B16A4CD0-F5E8-F280-2BA0-A2E320687AC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955297" y="2333915"/>
            <a:ext cx="3610733" cy="595359"/>
          </a:xfrm>
          <a:prstGeom prst="rect">
            <a:avLst/>
          </a:prstGeom>
        </p:spPr>
      </p:pic>
      <p:pic>
        <p:nvPicPr>
          <p:cNvPr id="15" name="Picture 14" descr="A picture containing natural foods, local food, whole food, vegan nutrition&#10;&#10;Description automatically generated">
            <a:extLst>
              <a:ext uri="{FF2B5EF4-FFF2-40B4-BE49-F238E27FC236}">
                <a16:creationId xmlns:a16="http://schemas.microsoft.com/office/drawing/2014/main" id="{A6453F78-4804-5F51-9590-0526FF8301F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953150" y="3212103"/>
            <a:ext cx="1770523" cy="603463"/>
          </a:xfrm>
          <a:prstGeom prst="rect">
            <a:avLst/>
          </a:prstGeom>
        </p:spPr>
      </p:pic>
      <p:pic>
        <p:nvPicPr>
          <p:cNvPr id="16" name="Picture 15" descr="A bowl of fruit on a table&#10;&#10;Description automatically generated with low confidence">
            <a:extLst>
              <a:ext uri="{FF2B5EF4-FFF2-40B4-BE49-F238E27FC236}">
                <a16:creationId xmlns:a16="http://schemas.microsoft.com/office/drawing/2014/main" id="{51399521-064A-5B78-3F8F-6F30E1B20696}"/>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723673" y="3212103"/>
            <a:ext cx="1852531" cy="603463"/>
          </a:xfrm>
          <a:prstGeom prst="rect">
            <a:avLst/>
          </a:prstGeom>
        </p:spPr>
      </p:pic>
      <p:pic>
        <p:nvPicPr>
          <p:cNvPr id="17" name="Picture 16" descr="A close-up of meat on a cutting board&#10;&#10;Description automatically generated with low confidence">
            <a:extLst>
              <a:ext uri="{FF2B5EF4-FFF2-40B4-BE49-F238E27FC236}">
                <a16:creationId xmlns:a16="http://schemas.microsoft.com/office/drawing/2014/main" id="{799C014D-A87C-C3C7-93A1-76CE894E7C66}"/>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936626" y="1286989"/>
            <a:ext cx="1780696" cy="755993"/>
          </a:xfrm>
          <a:prstGeom prst="rect">
            <a:avLst/>
          </a:prstGeom>
        </p:spPr>
      </p:pic>
      <p:pic>
        <p:nvPicPr>
          <p:cNvPr id="18" name="Picture 17" descr="A picture containing delicacy, food, frozen food, fast food&#10;&#10;Description automatically generated">
            <a:extLst>
              <a:ext uri="{FF2B5EF4-FFF2-40B4-BE49-F238E27FC236}">
                <a16:creationId xmlns:a16="http://schemas.microsoft.com/office/drawing/2014/main" id="{DD581FF7-C398-6424-5BDD-10FC424CF259}"/>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717323" y="1286989"/>
            <a:ext cx="1854677" cy="755993"/>
          </a:xfrm>
          <a:prstGeom prst="rect">
            <a:avLst/>
          </a:prstGeom>
        </p:spPr>
      </p:pic>
      <p:pic>
        <p:nvPicPr>
          <p:cNvPr id="19" name="Picture 18" descr="A close-up of different types of nuts&#10;&#10;Description automatically generated with medium confidence">
            <a:extLst>
              <a:ext uri="{FF2B5EF4-FFF2-40B4-BE49-F238E27FC236}">
                <a16:creationId xmlns:a16="http://schemas.microsoft.com/office/drawing/2014/main" id="{677E82C7-097E-C653-67B5-E6FAF06CBA3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955297" y="1286988"/>
            <a:ext cx="1780697" cy="755994"/>
          </a:xfrm>
          <a:prstGeom prst="rect">
            <a:avLst/>
          </a:prstGeom>
        </p:spPr>
      </p:pic>
      <p:pic>
        <p:nvPicPr>
          <p:cNvPr id="20" name="Picture 19" descr="A picture containing edible seed, nuts &amp; seeds, seed, pebble&#10;&#10;Description automatically generated">
            <a:extLst>
              <a:ext uri="{FF2B5EF4-FFF2-40B4-BE49-F238E27FC236}">
                <a16:creationId xmlns:a16="http://schemas.microsoft.com/office/drawing/2014/main" id="{BDA514E5-0640-6AC4-92BE-4DF183F83ACA}"/>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723673" y="1286987"/>
            <a:ext cx="1854678" cy="755993"/>
          </a:xfrm>
          <a:prstGeom prst="rect">
            <a:avLst/>
          </a:prstGeom>
        </p:spPr>
      </p:pic>
    </p:spTree>
    <p:extLst>
      <p:ext uri="{BB962C8B-B14F-4D97-AF65-F5344CB8AC3E}">
        <p14:creationId xmlns:p14="http://schemas.microsoft.com/office/powerpoint/2010/main" val="205012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2</a:t>
            </a:fld>
            <a:endParaRPr lang="nl-NL" dirty="0"/>
          </a:p>
        </p:txBody>
      </p:sp>
      <p:sp>
        <p:nvSpPr>
          <p:cNvPr id="5" name="Titel 4"/>
          <p:cNvSpPr>
            <a:spLocks noGrp="1"/>
          </p:cNvSpPr>
          <p:nvPr>
            <p:ph type="title"/>
          </p:nvPr>
        </p:nvSpPr>
        <p:spPr/>
        <p:txBody>
          <a:bodyPr/>
          <a:lstStyle/>
          <a:p>
            <a:r>
              <a:rPr lang="nl-NL" dirty="0"/>
              <a:t>Dit gaan we doen</a:t>
            </a:r>
          </a:p>
        </p:txBody>
      </p:sp>
      <p:sp>
        <p:nvSpPr>
          <p:cNvPr id="2" name="Text Placeholder 1">
            <a:extLst>
              <a:ext uri="{FF2B5EF4-FFF2-40B4-BE49-F238E27FC236}">
                <a16:creationId xmlns:a16="http://schemas.microsoft.com/office/drawing/2014/main" id="{7C49B2E7-5228-74E1-0A18-E84A22128AC8}"/>
              </a:ext>
            </a:extLst>
          </p:cNvPr>
          <p:cNvSpPr>
            <a:spLocks noGrp="1"/>
          </p:cNvSpPr>
          <p:nvPr>
            <p:ph type="body" sz="quarter" idx="13"/>
          </p:nvPr>
        </p:nvSpPr>
        <p:spPr/>
        <p:txBody>
          <a:bodyPr/>
          <a:lstStyle/>
          <a:p>
            <a:r>
              <a:rPr lang="en-GB" dirty="0" err="1"/>
              <a:t>Ontbijt</a:t>
            </a:r>
            <a:r>
              <a:rPr lang="en-GB" dirty="0"/>
              <a:t> </a:t>
            </a:r>
            <a:r>
              <a:rPr lang="en-GB" dirty="0" err="1"/>
              <a:t>uit</a:t>
            </a:r>
            <a:r>
              <a:rPr lang="en-GB" dirty="0"/>
              <a:t> </a:t>
            </a:r>
            <a:r>
              <a:rPr lang="en-GB" dirty="0" err="1"/>
              <a:t>verschillende</a:t>
            </a:r>
            <a:r>
              <a:rPr lang="en-GB" dirty="0"/>
              <a:t> </a:t>
            </a:r>
            <a:r>
              <a:rPr lang="en-GB" dirty="0" err="1"/>
              <a:t>landen</a:t>
            </a:r>
            <a:endParaRPr lang="en-GB" dirty="0"/>
          </a:p>
          <a:p>
            <a:r>
              <a:rPr lang="en-GB" dirty="0" err="1"/>
              <a:t>Ontbijt</a:t>
            </a:r>
            <a:r>
              <a:rPr lang="en-GB" dirty="0"/>
              <a:t> met </a:t>
            </a:r>
            <a:r>
              <a:rPr lang="en-GB" dirty="0" err="1"/>
              <a:t>eiwit</a:t>
            </a:r>
            <a:endParaRPr lang="en-GB" dirty="0"/>
          </a:p>
          <a:p>
            <a:r>
              <a:rPr lang="en-GB" dirty="0" err="1"/>
              <a:t>Soorten</a:t>
            </a:r>
            <a:r>
              <a:rPr lang="en-GB" dirty="0"/>
              <a:t> </a:t>
            </a:r>
            <a:r>
              <a:rPr lang="en-GB" dirty="0" err="1"/>
              <a:t>eiwit</a:t>
            </a:r>
            <a:endParaRPr lang="en-GB" dirty="0"/>
          </a:p>
          <a:p>
            <a:r>
              <a:rPr lang="en-GB" dirty="0" err="1"/>
              <a:t>Ontwerp</a:t>
            </a:r>
            <a:r>
              <a:rPr lang="en-GB" dirty="0"/>
              <a:t> je eigen </a:t>
            </a:r>
            <a:r>
              <a:rPr lang="en-GB" dirty="0" err="1"/>
              <a:t>ontbijt</a:t>
            </a:r>
            <a:endParaRPr lang="en-GB" dirty="0"/>
          </a:p>
        </p:txBody>
      </p:sp>
    </p:spTree>
    <p:extLst>
      <p:ext uri="{BB962C8B-B14F-4D97-AF65-F5344CB8AC3E}">
        <p14:creationId xmlns:p14="http://schemas.microsoft.com/office/powerpoint/2010/main" val="1327109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20</a:t>
            </a:fld>
            <a:endParaRPr lang="nl-NL" dirty="0"/>
          </a:p>
        </p:txBody>
      </p:sp>
      <p:sp>
        <p:nvSpPr>
          <p:cNvPr id="5" name="Titel 4"/>
          <p:cNvSpPr>
            <a:spLocks noGrp="1"/>
          </p:cNvSpPr>
          <p:nvPr>
            <p:ph type="title"/>
          </p:nvPr>
        </p:nvSpPr>
        <p:spPr/>
        <p:txBody>
          <a:bodyPr/>
          <a:lstStyle/>
          <a:p>
            <a:r>
              <a:rPr lang="nl-NL" dirty="0"/>
              <a:t>Welk ontbijt kies je?</a:t>
            </a:r>
          </a:p>
        </p:txBody>
      </p:sp>
      <p:pic>
        <p:nvPicPr>
          <p:cNvPr id="3" name="Picture 2">
            <a:extLst>
              <a:ext uri="{FF2B5EF4-FFF2-40B4-BE49-F238E27FC236}">
                <a16:creationId xmlns:a16="http://schemas.microsoft.com/office/drawing/2014/main" id="{AE27CEE1-F254-B457-3B3E-2ED1A82A237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35999" y="1402405"/>
            <a:ext cx="5027584" cy="3554278"/>
          </a:xfrm>
          <a:prstGeom prst="rect">
            <a:avLst/>
          </a:prstGeom>
        </p:spPr>
      </p:pic>
      <p:pic>
        <p:nvPicPr>
          <p:cNvPr id="2" name="Picture 5">
            <a:extLst>
              <a:ext uri="{FF2B5EF4-FFF2-40B4-BE49-F238E27FC236}">
                <a16:creationId xmlns:a16="http://schemas.microsoft.com/office/drawing/2014/main" id="{068FBD2C-5F1B-338E-51F9-49795CEEFC2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295502" y="1393516"/>
            <a:ext cx="2542298" cy="3578985"/>
          </a:xfrm>
          <a:prstGeom prst="rect">
            <a:avLst/>
          </a:prstGeom>
          <a:effectLst>
            <a:outerShdw blurRad="50800" dist="38100" dir="2700000" algn="tl" rotWithShape="0">
              <a:prstClr val="black">
                <a:alpha val="40000"/>
              </a:prstClr>
            </a:outerShdw>
          </a:effectLst>
        </p:spPr>
      </p:pic>
      <p:sp>
        <p:nvSpPr>
          <p:cNvPr id="7" name="Vrije vorm: vorm 6">
            <a:extLst>
              <a:ext uri="{FF2B5EF4-FFF2-40B4-BE49-F238E27FC236}">
                <a16:creationId xmlns:a16="http://schemas.microsoft.com/office/drawing/2014/main" id="{1526701A-A710-88A0-95DB-F7E2F05E38CB}"/>
              </a:ext>
            </a:extLst>
          </p:cNvPr>
          <p:cNvSpPr/>
          <p:nvPr/>
        </p:nvSpPr>
        <p:spPr>
          <a:xfrm>
            <a:off x="4724400" y="3416300"/>
            <a:ext cx="3060700" cy="1041400"/>
          </a:xfrm>
          <a:custGeom>
            <a:avLst/>
            <a:gdLst>
              <a:gd name="connsiteX0" fmla="*/ 3060700 w 3060700"/>
              <a:gd name="connsiteY0" fmla="*/ 0 h 1041400"/>
              <a:gd name="connsiteX1" fmla="*/ 2184400 w 3060700"/>
              <a:gd name="connsiteY1" fmla="*/ 774700 h 1041400"/>
              <a:gd name="connsiteX2" fmla="*/ 0 w 3060700"/>
              <a:gd name="connsiteY2" fmla="*/ 1041400 h 1041400"/>
            </a:gdLst>
            <a:ahLst/>
            <a:cxnLst>
              <a:cxn ang="0">
                <a:pos x="connsiteX0" y="connsiteY0"/>
              </a:cxn>
              <a:cxn ang="0">
                <a:pos x="connsiteX1" y="connsiteY1"/>
              </a:cxn>
              <a:cxn ang="0">
                <a:pos x="connsiteX2" y="connsiteY2"/>
              </a:cxn>
            </a:cxnLst>
            <a:rect l="l" t="t" r="r" b="b"/>
            <a:pathLst>
              <a:path w="3060700" h="1041400">
                <a:moveTo>
                  <a:pt x="3060700" y="0"/>
                </a:moveTo>
                <a:cubicBezTo>
                  <a:pt x="2877608" y="300566"/>
                  <a:pt x="2694517" y="601133"/>
                  <a:pt x="2184400" y="774700"/>
                </a:cubicBezTo>
                <a:cubicBezTo>
                  <a:pt x="1674283" y="948267"/>
                  <a:pt x="837141" y="994833"/>
                  <a:pt x="0" y="1041400"/>
                </a:cubicBezTo>
              </a:path>
            </a:pathLst>
          </a:custGeom>
          <a:noFill/>
          <a:ln w="41275">
            <a:solidFill>
              <a:srgbClr val="016728"/>
            </a:solidFill>
            <a:headEnd type="arrow"/>
            <a:tailEnd type="non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81802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21</a:t>
            </a:fld>
            <a:endParaRPr lang="nl-NL" dirty="0"/>
          </a:p>
        </p:txBody>
      </p:sp>
      <p:sp>
        <p:nvSpPr>
          <p:cNvPr id="5" name="Titel 4"/>
          <p:cNvSpPr>
            <a:spLocks noGrp="1"/>
          </p:cNvSpPr>
          <p:nvPr>
            <p:ph type="title"/>
          </p:nvPr>
        </p:nvSpPr>
        <p:spPr/>
        <p:txBody>
          <a:bodyPr/>
          <a:lstStyle/>
          <a:p>
            <a:r>
              <a:rPr lang="nl-NL" dirty="0"/>
              <a:t>Presenteren</a:t>
            </a:r>
          </a:p>
        </p:txBody>
      </p:sp>
      <p:sp>
        <p:nvSpPr>
          <p:cNvPr id="2" name="Text Placeholder 1">
            <a:extLst>
              <a:ext uri="{FF2B5EF4-FFF2-40B4-BE49-F238E27FC236}">
                <a16:creationId xmlns:a16="http://schemas.microsoft.com/office/drawing/2014/main" id="{81BACBCE-2730-6388-0193-8F6005CC64DB}"/>
              </a:ext>
            </a:extLst>
          </p:cNvPr>
          <p:cNvSpPr>
            <a:spLocks noGrp="1"/>
          </p:cNvSpPr>
          <p:nvPr>
            <p:ph type="body" sz="quarter" idx="13"/>
          </p:nvPr>
        </p:nvSpPr>
        <p:spPr>
          <a:xfrm>
            <a:off x="936625" y="1611220"/>
            <a:ext cx="7704138" cy="3060000"/>
          </a:xfrm>
        </p:spPr>
        <p:txBody>
          <a:bodyPr/>
          <a:lstStyle/>
          <a:p>
            <a:r>
              <a:rPr lang="en-GB" dirty="0"/>
              <a:t>Welk </a:t>
            </a:r>
            <a:r>
              <a:rPr lang="en-GB" dirty="0" err="1"/>
              <a:t>ontbijt</a:t>
            </a:r>
            <a:r>
              <a:rPr lang="en-GB" dirty="0"/>
              <a:t> </a:t>
            </a:r>
            <a:r>
              <a:rPr lang="en-GB" dirty="0" err="1"/>
              <a:t>vind</a:t>
            </a:r>
            <a:r>
              <a:rPr lang="en-GB" dirty="0"/>
              <a:t> je </a:t>
            </a:r>
            <a:r>
              <a:rPr lang="en-GB" dirty="0" err="1"/>
              <a:t>bijzonder</a:t>
            </a:r>
            <a:r>
              <a:rPr lang="en-GB" dirty="0"/>
              <a:t>?</a:t>
            </a:r>
          </a:p>
          <a:p>
            <a:r>
              <a:rPr lang="en-GB" dirty="0"/>
              <a:t>Welk </a:t>
            </a:r>
            <a:r>
              <a:rPr lang="en-GB" dirty="0" err="1"/>
              <a:t>ontbijt</a:t>
            </a:r>
            <a:r>
              <a:rPr lang="en-GB" dirty="0"/>
              <a:t> </a:t>
            </a:r>
            <a:r>
              <a:rPr lang="en-GB" dirty="0" err="1"/>
              <a:t>wil</a:t>
            </a:r>
            <a:r>
              <a:rPr lang="en-GB" dirty="0"/>
              <a:t> je </a:t>
            </a:r>
            <a:r>
              <a:rPr lang="en-GB" dirty="0" err="1"/>
              <a:t>zelf</a:t>
            </a:r>
            <a:r>
              <a:rPr lang="en-GB" dirty="0"/>
              <a:t> </a:t>
            </a:r>
            <a:r>
              <a:rPr lang="en-GB" dirty="0" err="1"/>
              <a:t>proberen</a:t>
            </a:r>
            <a:r>
              <a:rPr lang="en-GB" dirty="0"/>
              <a:t>?</a:t>
            </a:r>
          </a:p>
          <a:p>
            <a:endParaRPr lang="en-GB" dirty="0"/>
          </a:p>
          <a:p>
            <a:pPr marL="0" indent="0">
              <a:buNone/>
            </a:pPr>
            <a:endParaRPr lang="en-GB" dirty="0"/>
          </a:p>
        </p:txBody>
      </p:sp>
    </p:spTree>
    <p:extLst>
      <p:ext uri="{BB962C8B-B14F-4D97-AF65-F5344CB8AC3E}">
        <p14:creationId xmlns:p14="http://schemas.microsoft.com/office/powerpoint/2010/main" val="1299697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22</a:t>
            </a:fld>
            <a:endParaRPr lang="nl-NL" dirty="0"/>
          </a:p>
        </p:txBody>
      </p:sp>
      <p:sp>
        <p:nvSpPr>
          <p:cNvPr id="5" name="Titel 4"/>
          <p:cNvSpPr>
            <a:spLocks noGrp="1"/>
          </p:cNvSpPr>
          <p:nvPr>
            <p:ph type="title"/>
          </p:nvPr>
        </p:nvSpPr>
        <p:spPr/>
        <p:txBody>
          <a:bodyPr/>
          <a:lstStyle/>
          <a:p>
            <a:r>
              <a:rPr lang="nl-NL" dirty="0"/>
              <a:t>Terugblik</a:t>
            </a:r>
          </a:p>
        </p:txBody>
      </p:sp>
      <p:sp>
        <p:nvSpPr>
          <p:cNvPr id="2" name="Text Placeholder 1">
            <a:extLst>
              <a:ext uri="{FF2B5EF4-FFF2-40B4-BE49-F238E27FC236}">
                <a16:creationId xmlns:a16="http://schemas.microsoft.com/office/drawing/2014/main" id="{7C49B2E7-5228-74E1-0A18-E84A22128AC8}"/>
              </a:ext>
            </a:extLst>
          </p:cNvPr>
          <p:cNvSpPr>
            <a:spLocks noGrp="1"/>
          </p:cNvSpPr>
          <p:nvPr>
            <p:ph type="body" sz="quarter" idx="13"/>
          </p:nvPr>
        </p:nvSpPr>
        <p:spPr/>
        <p:txBody>
          <a:bodyPr/>
          <a:lstStyle/>
          <a:p>
            <a:pPr marL="457200" indent="-457200">
              <a:buFont typeface="+mj-lt"/>
              <a:buAutoNum type="arabicPeriod"/>
            </a:pPr>
            <a:r>
              <a:rPr lang="en-GB" dirty="0"/>
              <a:t>Wat is </a:t>
            </a:r>
            <a:r>
              <a:rPr lang="en-GB" dirty="0" err="1"/>
              <a:t>eiwit</a:t>
            </a:r>
            <a:r>
              <a:rPr lang="en-GB" dirty="0"/>
              <a:t>?</a:t>
            </a:r>
          </a:p>
          <a:p>
            <a:pPr marL="457200" indent="-457200">
              <a:buFont typeface="+mj-lt"/>
              <a:buAutoNum type="arabicPeriod"/>
            </a:pPr>
            <a:r>
              <a:rPr lang="en-GB" dirty="0" err="1"/>
              <a:t>Waarom</a:t>
            </a:r>
            <a:r>
              <a:rPr lang="en-GB" dirty="0"/>
              <a:t> is </a:t>
            </a:r>
            <a:r>
              <a:rPr lang="en-GB" dirty="0" err="1"/>
              <a:t>eiwit</a:t>
            </a:r>
            <a:r>
              <a:rPr lang="en-GB" dirty="0"/>
              <a:t> </a:t>
            </a:r>
            <a:r>
              <a:rPr lang="en-GB" dirty="0" err="1"/>
              <a:t>belangrijk</a:t>
            </a:r>
            <a:r>
              <a:rPr lang="en-GB" dirty="0"/>
              <a:t>?</a:t>
            </a:r>
          </a:p>
          <a:p>
            <a:pPr marL="457200" indent="-457200">
              <a:buFont typeface="+mj-lt"/>
              <a:buAutoNum type="arabicPeriod"/>
            </a:pPr>
            <a:r>
              <a:rPr lang="en-GB" dirty="0"/>
              <a:t>Plant </a:t>
            </a:r>
            <a:r>
              <a:rPr lang="en-GB" dirty="0" err="1"/>
              <a:t>eiwit</a:t>
            </a:r>
            <a:r>
              <a:rPr lang="en-GB" dirty="0"/>
              <a:t> </a:t>
            </a:r>
            <a:r>
              <a:rPr lang="en-GB" dirty="0" err="1"/>
              <a:t>en</a:t>
            </a:r>
            <a:r>
              <a:rPr lang="en-GB" dirty="0"/>
              <a:t> </a:t>
            </a:r>
            <a:r>
              <a:rPr lang="en-GB" dirty="0" err="1"/>
              <a:t>dier</a:t>
            </a:r>
            <a:r>
              <a:rPr lang="en-GB" dirty="0"/>
              <a:t> </a:t>
            </a:r>
            <a:r>
              <a:rPr lang="en-GB" dirty="0" err="1"/>
              <a:t>eiwit</a:t>
            </a:r>
            <a:endParaRPr lang="en-GB" dirty="0"/>
          </a:p>
        </p:txBody>
      </p:sp>
    </p:spTree>
    <p:extLst>
      <p:ext uri="{BB962C8B-B14F-4D97-AF65-F5344CB8AC3E}">
        <p14:creationId xmlns:p14="http://schemas.microsoft.com/office/powerpoint/2010/main" val="38935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3</a:t>
            </a:fld>
            <a:endParaRPr lang="nl-NL" dirty="0"/>
          </a:p>
        </p:txBody>
      </p:sp>
      <p:sp>
        <p:nvSpPr>
          <p:cNvPr id="5" name="Titel 4"/>
          <p:cNvSpPr>
            <a:spLocks noGrp="1"/>
          </p:cNvSpPr>
          <p:nvPr>
            <p:ph type="title"/>
          </p:nvPr>
        </p:nvSpPr>
        <p:spPr/>
        <p:txBody>
          <a:bodyPr/>
          <a:lstStyle/>
          <a:p>
            <a:r>
              <a:rPr lang="nl-NL" dirty="0"/>
              <a:t>Doel van de les</a:t>
            </a:r>
          </a:p>
        </p:txBody>
      </p:sp>
      <p:sp>
        <p:nvSpPr>
          <p:cNvPr id="2" name="Text Placeholder 1">
            <a:extLst>
              <a:ext uri="{FF2B5EF4-FFF2-40B4-BE49-F238E27FC236}">
                <a16:creationId xmlns:a16="http://schemas.microsoft.com/office/drawing/2014/main" id="{7C49B2E7-5228-74E1-0A18-E84A22128AC8}"/>
              </a:ext>
            </a:extLst>
          </p:cNvPr>
          <p:cNvSpPr>
            <a:spLocks noGrp="1"/>
          </p:cNvSpPr>
          <p:nvPr>
            <p:ph type="body" sz="quarter" idx="13"/>
          </p:nvPr>
        </p:nvSpPr>
        <p:spPr/>
        <p:txBody>
          <a:bodyPr/>
          <a:lstStyle/>
          <a:p>
            <a:pPr marL="457200" indent="-457200">
              <a:buFont typeface="+mj-lt"/>
              <a:buAutoNum type="arabicPeriod"/>
            </a:pPr>
            <a:r>
              <a:rPr lang="en-GB" dirty="0"/>
              <a:t>Wat is </a:t>
            </a:r>
            <a:r>
              <a:rPr lang="en-GB" dirty="0" err="1"/>
              <a:t>eiwit</a:t>
            </a:r>
            <a:r>
              <a:rPr lang="en-GB" dirty="0"/>
              <a:t>?</a:t>
            </a:r>
          </a:p>
          <a:p>
            <a:pPr marL="457200" indent="-457200">
              <a:buFont typeface="+mj-lt"/>
              <a:buAutoNum type="arabicPeriod"/>
            </a:pPr>
            <a:r>
              <a:rPr lang="en-GB" dirty="0" err="1"/>
              <a:t>Waarom</a:t>
            </a:r>
            <a:r>
              <a:rPr lang="en-GB" dirty="0"/>
              <a:t> is </a:t>
            </a:r>
            <a:r>
              <a:rPr lang="en-GB" dirty="0" err="1"/>
              <a:t>eiwit</a:t>
            </a:r>
            <a:r>
              <a:rPr lang="en-GB" dirty="0"/>
              <a:t> </a:t>
            </a:r>
            <a:r>
              <a:rPr lang="en-GB" dirty="0" err="1"/>
              <a:t>belangrijk</a:t>
            </a:r>
            <a:r>
              <a:rPr lang="en-GB" dirty="0"/>
              <a:t>?</a:t>
            </a:r>
          </a:p>
          <a:p>
            <a:pPr marL="457200" indent="-457200">
              <a:buFont typeface="+mj-lt"/>
              <a:buAutoNum type="arabicPeriod"/>
            </a:pPr>
            <a:r>
              <a:rPr lang="en-GB" dirty="0"/>
              <a:t>Plant </a:t>
            </a:r>
            <a:r>
              <a:rPr lang="en-GB" dirty="0" err="1"/>
              <a:t>eiwit</a:t>
            </a:r>
            <a:r>
              <a:rPr lang="en-GB" dirty="0"/>
              <a:t> </a:t>
            </a:r>
            <a:r>
              <a:rPr lang="en-GB" dirty="0" err="1"/>
              <a:t>en</a:t>
            </a:r>
            <a:r>
              <a:rPr lang="en-GB" dirty="0"/>
              <a:t> </a:t>
            </a:r>
            <a:r>
              <a:rPr lang="en-GB" dirty="0" err="1"/>
              <a:t>dier</a:t>
            </a:r>
            <a:r>
              <a:rPr lang="en-GB" dirty="0"/>
              <a:t> </a:t>
            </a:r>
            <a:r>
              <a:rPr lang="en-GB" dirty="0" err="1"/>
              <a:t>eiwit</a:t>
            </a:r>
            <a:endParaRPr lang="en-GB" dirty="0"/>
          </a:p>
        </p:txBody>
      </p:sp>
    </p:spTree>
    <p:extLst>
      <p:ext uri="{BB962C8B-B14F-4D97-AF65-F5344CB8AC3E}">
        <p14:creationId xmlns:p14="http://schemas.microsoft.com/office/powerpoint/2010/main" val="333070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4</a:t>
            </a:fld>
            <a:endParaRPr lang="nl-NL" dirty="0"/>
          </a:p>
        </p:txBody>
      </p:sp>
      <p:sp>
        <p:nvSpPr>
          <p:cNvPr id="5" name="Titel 4"/>
          <p:cNvSpPr>
            <a:spLocks noGrp="1"/>
          </p:cNvSpPr>
          <p:nvPr>
            <p:ph type="title"/>
          </p:nvPr>
        </p:nvSpPr>
        <p:spPr/>
        <p:txBody>
          <a:bodyPr/>
          <a:lstStyle/>
          <a:p>
            <a:r>
              <a:rPr lang="nl-NL" dirty="0"/>
              <a:t>Goed opletten</a:t>
            </a:r>
          </a:p>
        </p:txBody>
      </p:sp>
      <p:sp>
        <p:nvSpPr>
          <p:cNvPr id="2" name="Text Placeholder 1">
            <a:extLst>
              <a:ext uri="{FF2B5EF4-FFF2-40B4-BE49-F238E27FC236}">
                <a16:creationId xmlns:a16="http://schemas.microsoft.com/office/drawing/2014/main" id="{7C49B2E7-5228-74E1-0A18-E84A22128AC8}"/>
              </a:ext>
            </a:extLst>
          </p:cNvPr>
          <p:cNvSpPr>
            <a:spLocks noGrp="1"/>
          </p:cNvSpPr>
          <p:nvPr>
            <p:ph type="body" sz="quarter" idx="13"/>
          </p:nvPr>
        </p:nvSpPr>
        <p:spPr/>
        <p:txBody>
          <a:bodyPr/>
          <a:lstStyle/>
          <a:p>
            <a:pPr marL="457200" indent="-457200">
              <a:buFont typeface="+mj-lt"/>
              <a:buAutoNum type="arabicPeriod"/>
            </a:pPr>
            <a:r>
              <a:rPr lang="en-GB" dirty="0"/>
              <a:t>Wat </a:t>
            </a:r>
            <a:r>
              <a:rPr lang="en-GB" dirty="0" err="1"/>
              <a:t>voor</a:t>
            </a:r>
            <a:r>
              <a:rPr lang="en-GB" dirty="0"/>
              <a:t> eten </a:t>
            </a:r>
            <a:r>
              <a:rPr lang="en-GB" dirty="0" err="1"/>
              <a:t>zie</a:t>
            </a:r>
            <a:r>
              <a:rPr lang="en-GB" dirty="0"/>
              <a:t> je?</a:t>
            </a:r>
          </a:p>
          <a:p>
            <a:pPr marL="457200" indent="-457200">
              <a:buFont typeface="+mj-lt"/>
              <a:buAutoNum type="arabicPeriod"/>
            </a:pPr>
            <a:r>
              <a:rPr lang="en-GB" dirty="0"/>
              <a:t>Wat </a:t>
            </a:r>
            <a:r>
              <a:rPr lang="en-GB" dirty="0" err="1"/>
              <a:t>voor</a:t>
            </a:r>
            <a:r>
              <a:rPr lang="en-GB" dirty="0"/>
              <a:t> </a:t>
            </a:r>
            <a:r>
              <a:rPr lang="en-GB" dirty="0" err="1"/>
              <a:t>drinken</a:t>
            </a:r>
            <a:r>
              <a:rPr lang="en-GB" dirty="0"/>
              <a:t> </a:t>
            </a:r>
            <a:r>
              <a:rPr lang="en-GB" dirty="0" err="1"/>
              <a:t>zie</a:t>
            </a:r>
            <a:r>
              <a:rPr lang="en-GB" dirty="0"/>
              <a:t> je?</a:t>
            </a:r>
          </a:p>
        </p:txBody>
      </p:sp>
    </p:spTree>
    <p:extLst>
      <p:ext uri="{BB962C8B-B14F-4D97-AF65-F5344CB8AC3E}">
        <p14:creationId xmlns:p14="http://schemas.microsoft.com/office/powerpoint/2010/main" val="4106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5</a:t>
            </a:fld>
            <a:endParaRPr lang="nl-NL" dirty="0"/>
          </a:p>
        </p:txBody>
      </p:sp>
      <p:sp>
        <p:nvSpPr>
          <p:cNvPr id="5" name="Titel 4"/>
          <p:cNvSpPr>
            <a:spLocks noGrp="1"/>
          </p:cNvSpPr>
          <p:nvPr>
            <p:ph type="title"/>
          </p:nvPr>
        </p:nvSpPr>
        <p:spPr/>
        <p:txBody>
          <a:bodyPr/>
          <a:lstStyle/>
          <a:p>
            <a:r>
              <a:rPr lang="nl-NL" dirty="0"/>
              <a:t>Ontbijt uit andere landen </a:t>
            </a:r>
          </a:p>
        </p:txBody>
      </p:sp>
      <p:pic>
        <p:nvPicPr>
          <p:cNvPr id="2" name="Online Media 1" title="Lekker of niet? Kinderen proeven ontbijtjes uit de hele wereld">
            <a:hlinkClick r:id="" action="ppaction://media"/>
            <a:extLst>
              <a:ext uri="{FF2B5EF4-FFF2-40B4-BE49-F238E27FC236}">
                <a16:creationId xmlns:a16="http://schemas.microsoft.com/office/drawing/2014/main" id="{B102EC6C-36E0-7AEB-52F2-2883E5CD75C3}"/>
              </a:ext>
            </a:extLst>
          </p:cNvPr>
          <p:cNvPicPr>
            <a:picLocks noRot="1" noChangeAspect="1"/>
          </p:cNvPicPr>
          <p:nvPr>
            <a:videoFile r:link="rId1"/>
          </p:nvPr>
        </p:nvPicPr>
        <p:blipFill>
          <a:blip r:embed="rId4"/>
          <a:stretch>
            <a:fillRect/>
          </a:stretch>
        </p:blipFill>
        <p:spPr>
          <a:xfrm>
            <a:off x="1170816" y="1300162"/>
            <a:ext cx="6802367" cy="3843338"/>
          </a:xfrm>
          <a:prstGeom prst="rect">
            <a:avLst/>
          </a:prstGeom>
        </p:spPr>
      </p:pic>
    </p:spTree>
    <p:extLst>
      <p:ext uri="{BB962C8B-B14F-4D97-AF65-F5344CB8AC3E}">
        <p14:creationId xmlns:p14="http://schemas.microsoft.com/office/powerpoint/2010/main" val="412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6</a:t>
            </a:fld>
            <a:endParaRPr lang="nl-NL" dirty="0"/>
          </a:p>
        </p:txBody>
      </p:sp>
      <p:sp>
        <p:nvSpPr>
          <p:cNvPr id="5" name="Titel 4"/>
          <p:cNvSpPr>
            <a:spLocks noGrp="1"/>
          </p:cNvSpPr>
          <p:nvPr>
            <p:ph type="title"/>
          </p:nvPr>
        </p:nvSpPr>
        <p:spPr/>
        <p:txBody>
          <a:bodyPr/>
          <a:lstStyle/>
          <a:p>
            <a:r>
              <a:rPr lang="nl-NL" dirty="0"/>
              <a:t>Ontbijt uit andere landen </a:t>
            </a:r>
          </a:p>
        </p:txBody>
      </p:sp>
      <p:pic>
        <p:nvPicPr>
          <p:cNvPr id="3" name="Online Media 2" title="Breakfasts | American Kids Try Food From Around the World - Ep 1 | Kids Try | Cut">
            <a:hlinkClick r:id="" action="ppaction://media"/>
            <a:extLst>
              <a:ext uri="{FF2B5EF4-FFF2-40B4-BE49-F238E27FC236}">
                <a16:creationId xmlns:a16="http://schemas.microsoft.com/office/drawing/2014/main" id="{353851F4-614B-50D6-4760-F60B76A614B4}"/>
              </a:ext>
            </a:extLst>
          </p:cNvPr>
          <p:cNvPicPr>
            <a:picLocks noRot="1" noChangeAspect="1"/>
          </p:cNvPicPr>
          <p:nvPr>
            <a:videoFile r:link="rId1"/>
          </p:nvPr>
        </p:nvPicPr>
        <p:blipFill>
          <a:blip r:embed="rId4"/>
          <a:stretch>
            <a:fillRect/>
          </a:stretch>
        </p:blipFill>
        <p:spPr>
          <a:xfrm>
            <a:off x="1302073" y="1300163"/>
            <a:ext cx="6799049" cy="3841463"/>
          </a:xfrm>
          <a:prstGeom prst="rect">
            <a:avLst/>
          </a:prstGeom>
        </p:spPr>
      </p:pic>
    </p:spTree>
    <p:extLst>
      <p:ext uri="{BB962C8B-B14F-4D97-AF65-F5344CB8AC3E}">
        <p14:creationId xmlns:p14="http://schemas.microsoft.com/office/powerpoint/2010/main" val="40773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7</a:t>
            </a:fld>
            <a:endParaRPr lang="nl-NL" dirty="0"/>
          </a:p>
        </p:txBody>
      </p:sp>
      <p:sp>
        <p:nvSpPr>
          <p:cNvPr id="5" name="Titel 4"/>
          <p:cNvSpPr>
            <a:spLocks noGrp="1"/>
          </p:cNvSpPr>
          <p:nvPr>
            <p:ph type="title"/>
          </p:nvPr>
        </p:nvSpPr>
        <p:spPr/>
        <p:txBody>
          <a:bodyPr/>
          <a:lstStyle/>
          <a:p>
            <a:r>
              <a:rPr lang="nl-NL" dirty="0"/>
              <a:t>Wat voor ontbijt zag je?</a:t>
            </a:r>
          </a:p>
        </p:txBody>
      </p:sp>
      <p:sp>
        <p:nvSpPr>
          <p:cNvPr id="2" name="Text Placeholder 1">
            <a:extLst>
              <a:ext uri="{FF2B5EF4-FFF2-40B4-BE49-F238E27FC236}">
                <a16:creationId xmlns:a16="http://schemas.microsoft.com/office/drawing/2014/main" id="{7C49B2E7-5228-74E1-0A18-E84A22128AC8}"/>
              </a:ext>
            </a:extLst>
          </p:cNvPr>
          <p:cNvSpPr>
            <a:spLocks noGrp="1"/>
          </p:cNvSpPr>
          <p:nvPr>
            <p:ph type="body" sz="quarter" idx="13"/>
          </p:nvPr>
        </p:nvSpPr>
        <p:spPr/>
        <p:txBody>
          <a:bodyPr/>
          <a:lstStyle/>
          <a:p>
            <a:r>
              <a:rPr lang="en-GB" dirty="0"/>
              <a:t>Wat </a:t>
            </a:r>
            <a:r>
              <a:rPr lang="en-GB" dirty="0" err="1"/>
              <a:t>kende</a:t>
            </a:r>
            <a:r>
              <a:rPr lang="en-GB" dirty="0"/>
              <a:t> je </a:t>
            </a:r>
            <a:r>
              <a:rPr lang="en-GB" dirty="0" err="1"/>
              <a:t>nog</a:t>
            </a:r>
            <a:r>
              <a:rPr lang="en-GB" dirty="0"/>
              <a:t> </a:t>
            </a:r>
            <a:r>
              <a:rPr lang="en-GB" dirty="0" err="1"/>
              <a:t>niet</a:t>
            </a:r>
            <a:r>
              <a:rPr lang="en-GB" dirty="0"/>
              <a:t>?</a:t>
            </a:r>
          </a:p>
          <a:p>
            <a:r>
              <a:rPr lang="en-GB" dirty="0"/>
              <a:t>Welk </a:t>
            </a:r>
            <a:r>
              <a:rPr lang="en-GB" dirty="0" err="1"/>
              <a:t>ontbijt</a:t>
            </a:r>
            <a:r>
              <a:rPr lang="en-GB" dirty="0"/>
              <a:t> </a:t>
            </a:r>
            <a:r>
              <a:rPr lang="en-GB" dirty="0" err="1"/>
              <a:t>zou</a:t>
            </a:r>
            <a:r>
              <a:rPr lang="en-GB" dirty="0"/>
              <a:t> </a:t>
            </a:r>
            <a:r>
              <a:rPr lang="en-GB" dirty="0" err="1"/>
              <a:t>jij</a:t>
            </a:r>
            <a:r>
              <a:rPr lang="en-GB" dirty="0"/>
              <a:t> </a:t>
            </a:r>
            <a:r>
              <a:rPr lang="en-GB" dirty="0" err="1"/>
              <a:t>willen</a:t>
            </a:r>
            <a:r>
              <a:rPr lang="en-GB" dirty="0"/>
              <a:t> </a:t>
            </a:r>
            <a:r>
              <a:rPr lang="en-GB" dirty="0" err="1"/>
              <a:t>proberen</a:t>
            </a:r>
            <a:r>
              <a:rPr lang="en-GB" dirty="0"/>
              <a:t>?</a:t>
            </a:r>
          </a:p>
          <a:p>
            <a:r>
              <a:rPr lang="en-GB" dirty="0"/>
              <a:t>Wat </a:t>
            </a:r>
            <a:r>
              <a:rPr lang="en-GB" dirty="0" err="1"/>
              <a:t>lijkt</a:t>
            </a:r>
            <a:r>
              <a:rPr lang="en-GB" dirty="0"/>
              <a:t> je </a:t>
            </a:r>
            <a:r>
              <a:rPr lang="en-GB" dirty="0" err="1"/>
              <a:t>niet</a:t>
            </a:r>
            <a:r>
              <a:rPr lang="en-GB" dirty="0"/>
              <a:t> lekker?</a:t>
            </a:r>
          </a:p>
          <a:p>
            <a:r>
              <a:rPr lang="en-GB" dirty="0"/>
              <a:t>Wat </a:t>
            </a:r>
            <a:r>
              <a:rPr lang="en-GB" dirty="0" err="1"/>
              <a:t>vind</a:t>
            </a:r>
            <a:r>
              <a:rPr lang="en-GB" dirty="0"/>
              <a:t> </a:t>
            </a:r>
            <a:r>
              <a:rPr lang="en-GB" dirty="0" err="1"/>
              <a:t>jij</a:t>
            </a:r>
            <a:r>
              <a:rPr lang="en-GB" dirty="0"/>
              <a:t> van warm of </a:t>
            </a:r>
            <a:r>
              <a:rPr lang="en-GB" dirty="0" err="1"/>
              <a:t>koud</a:t>
            </a:r>
            <a:r>
              <a:rPr lang="en-GB" dirty="0"/>
              <a:t> </a:t>
            </a:r>
            <a:r>
              <a:rPr lang="en-GB" dirty="0" err="1"/>
              <a:t>ontbijten</a:t>
            </a:r>
            <a:r>
              <a:rPr lang="en-GB" dirty="0"/>
              <a:t>?</a:t>
            </a:r>
          </a:p>
        </p:txBody>
      </p:sp>
    </p:spTree>
    <p:extLst>
      <p:ext uri="{BB962C8B-B14F-4D97-AF65-F5344CB8AC3E}">
        <p14:creationId xmlns:p14="http://schemas.microsoft.com/office/powerpoint/2010/main" val="267240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8</a:t>
            </a:fld>
            <a:endParaRPr lang="nl-NL" dirty="0"/>
          </a:p>
        </p:txBody>
      </p:sp>
      <p:sp>
        <p:nvSpPr>
          <p:cNvPr id="5" name="Titel 4"/>
          <p:cNvSpPr>
            <a:spLocks noGrp="1"/>
          </p:cNvSpPr>
          <p:nvPr>
            <p:ph type="title"/>
          </p:nvPr>
        </p:nvSpPr>
        <p:spPr/>
        <p:txBody>
          <a:bodyPr/>
          <a:lstStyle/>
          <a:p>
            <a:r>
              <a:rPr lang="nl-NL" dirty="0"/>
              <a:t>Hoe ontbijt jij?</a:t>
            </a:r>
          </a:p>
        </p:txBody>
      </p:sp>
      <p:sp>
        <p:nvSpPr>
          <p:cNvPr id="3" name="Text Placeholder 1">
            <a:extLst>
              <a:ext uri="{FF2B5EF4-FFF2-40B4-BE49-F238E27FC236}">
                <a16:creationId xmlns:a16="http://schemas.microsoft.com/office/drawing/2014/main" id="{D2FF7039-BE56-7F6F-E740-6588BB0E17F5}"/>
              </a:ext>
            </a:extLst>
          </p:cNvPr>
          <p:cNvSpPr>
            <a:spLocks noGrp="1"/>
          </p:cNvSpPr>
          <p:nvPr>
            <p:ph type="body" sz="quarter" idx="13"/>
          </p:nvPr>
        </p:nvSpPr>
        <p:spPr>
          <a:xfrm>
            <a:off x="936625" y="1611220"/>
            <a:ext cx="7704138" cy="3060000"/>
          </a:xfrm>
        </p:spPr>
        <p:txBody>
          <a:bodyPr/>
          <a:lstStyle/>
          <a:p>
            <a:r>
              <a:rPr lang="en-GB" dirty="0"/>
              <a:t>Wat </a:t>
            </a:r>
            <a:r>
              <a:rPr lang="en-GB" dirty="0" err="1"/>
              <a:t>eet</a:t>
            </a:r>
            <a:r>
              <a:rPr lang="en-GB" dirty="0"/>
              <a:t> je?</a:t>
            </a:r>
          </a:p>
          <a:p>
            <a:r>
              <a:rPr lang="en-GB" dirty="0"/>
              <a:t>Wat drink je?</a:t>
            </a:r>
          </a:p>
          <a:p>
            <a:pPr marL="0" indent="0">
              <a:buNone/>
            </a:pPr>
            <a:endParaRPr lang="en-GB" dirty="0"/>
          </a:p>
        </p:txBody>
      </p:sp>
    </p:spTree>
    <p:extLst>
      <p:ext uri="{BB962C8B-B14F-4D97-AF65-F5344CB8AC3E}">
        <p14:creationId xmlns:p14="http://schemas.microsoft.com/office/powerpoint/2010/main" val="220437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4"/>
          </p:nvPr>
        </p:nvSpPr>
        <p:spPr/>
        <p:txBody>
          <a:bodyPr/>
          <a:lstStyle/>
          <a:p>
            <a:fld id="{FE63E531-1C3B-364E-9A80-B8838FF23FE5}" type="slidenum">
              <a:rPr lang="nl-NL" smtClean="0"/>
              <a:pPr/>
              <a:t>9</a:t>
            </a:fld>
            <a:endParaRPr lang="nl-NL" dirty="0"/>
          </a:p>
        </p:txBody>
      </p:sp>
      <p:sp>
        <p:nvSpPr>
          <p:cNvPr id="5" name="Titel 4"/>
          <p:cNvSpPr>
            <a:spLocks noGrp="1"/>
          </p:cNvSpPr>
          <p:nvPr>
            <p:ph type="title"/>
          </p:nvPr>
        </p:nvSpPr>
        <p:spPr>
          <a:xfrm>
            <a:off x="935998" y="360000"/>
            <a:ext cx="7899529" cy="816260"/>
          </a:xfrm>
        </p:spPr>
        <p:txBody>
          <a:bodyPr/>
          <a:lstStyle/>
          <a:p>
            <a:r>
              <a:rPr lang="nl-NL" dirty="0"/>
              <a:t>Ontwerp een ontbijt mét eiwit</a:t>
            </a:r>
          </a:p>
        </p:txBody>
      </p:sp>
      <p:pic>
        <p:nvPicPr>
          <p:cNvPr id="3" name="Graphic 2" descr="Thought bubble with solid fill">
            <a:extLst>
              <a:ext uri="{FF2B5EF4-FFF2-40B4-BE49-F238E27FC236}">
                <a16:creationId xmlns:a16="http://schemas.microsoft.com/office/drawing/2014/main" id="{108D861D-9A2A-6ABA-20EC-6768360286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6411" y="483078"/>
            <a:ext cx="4996699" cy="4996699"/>
          </a:xfrm>
          <a:prstGeom prst="rect">
            <a:avLst/>
          </a:prstGeom>
        </p:spPr>
      </p:pic>
    </p:spTree>
    <p:extLst>
      <p:ext uri="{BB962C8B-B14F-4D97-AF65-F5344CB8AC3E}">
        <p14:creationId xmlns:p14="http://schemas.microsoft.com/office/powerpoint/2010/main" val="2612501392"/>
      </p:ext>
    </p:extLst>
  </p:cSld>
  <p:clrMapOvr>
    <a:masterClrMapping/>
  </p:clrMapOvr>
</p:sld>
</file>

<file path=ppt/theme/theme1.xml><?xml version="1.0" encoding="utf-8"?>
<a:theme xmlns:a="http://schemas.openxmlformats.org/drawingml/2006/main" name="powerpoint-gemeentedh-template">
  <a:themeElements>
    <a:clrScheme name="Den Haag Blauw">
      <a:dk1>
        <a:srgbClr val="000000"/>
      </a:dk1>
      <a:lt1>
        <a:srgbClr val="FFFFFF"/>
      </a:lt1>
      <a:dk2>
        <a:srgbClr val="000000"/>
      </a:dk2>
      <a:lt2>
        <a:srgbClr val="FFFFFF"/>
      </a:lt2>
      <a:accent1>
        <a:srgbClr val="192262"/>
      </a:accent1>
      <a:accent2>
        <a:srgbClr val="144C92"/>
      </a:accent2>
      <a:accent3>
        <a:srgbClr val="1C75BF"/>
      </a:accent3>
      <a:accent4>
        <a:srgbClr val="3697D6"/>
      </a:accent4>
      <a:accent5>
        <a:srgbClr val="3697D6"/>
      </a:accent5>
      <a:accent6>
        <a:srgbClr val="3697D6"/>
      </a:accent6>
      <a:hlink>
        <a:srgbClr val="192262"/>
      </a:hlink>
      <a:folHlink>
        <a:srgbClr val="192262"/>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oces - GDH Word Document" ma:contentTypeID="0x0101008696D14171FA4CED8F032AD334D7A9EF000E75E8D5DA4C4C449790B8D5260A01D1" ma:contentTypeVersion="28" ma:contentTypeDescription="Maak een nieuw Word document." ma:contentTypeScope="" ma:versionID="106b367542834186530e5ddf7dc108c0">
  <xsd:schema xmlns:xsd="http://www.w3.org/2001/XMLSchema" xmlns:xs="http://www.w3.org/2001/XMLSchema" xmlns:p="http://schemas.microsoft.com/office/2006/metadata/properties" xmlns:ns1="http://schemas.microsoft.com/sharepoint/v3" xmlns:ns2="06be366b-76c1-48e2-8e84-0219a6e6b478" xmlns:ns3="6fc73856-965d-4c01-b6ec-de85b755efe9" targetNamespace="http://schemas.microsoft.com/office/2006/metadata/properties" ma:root="true" ma:fieldsID="37b1f3aa5bb2f654692490195b7f5ae1" ns1:_="" ns2:_="" ns3:_="">
    <xsd:import namespace="http://schemas.microsoft.com/sharepoint/v3"/>
    <xsd:import namespace="06be366b-76c1-48e2-8e84-0219a6e6b478"/>
    <xsd:import namespace="6fc73856-965d-4c01-b6ec-de85b755efe9"/>
    <xsd:element name="properties">
      <xsd:complexType>
        <xsd:sequence>
          <xsd:element name="documentManagement">
            <xsd:complexType>
              <xsd:all>
                <xsd:element ref="ns2:_dlc_DocId" minOccurs="0"/>
                <xsd:element ref="ns2:_dlc_DocIdUrl" minOccurs="0"/>
                <xsd:element ref="ns2:_dlc_DocIdPersistId" minOccurs="0"/>
                <xsd:element ref="ns2:ebb03eb60f1c456383d550cda2a2ac01" minOccurs="0"/>
                <xsd:element ref="ns2:TaxCatchAll" minOccurs="0"/>
                <xsd:element ref="ns2:TaxCatchAllLabel" minOccurs="0"/>
                <xsd:element ref="ns2:ofae577968ed4be8b7cfa6b3c1b2b2a3" minOccurs="0"/>
                <xsd:element ref="ns2:TaxKeywordTaxHTField" minOccurs="0"/>
                <xsd:element ref="ns3:MediaServiceMetadata" minOccurs="0"/>
                <xsd:element ref="ns3:MediaServiceFastMetadata" minOccurs="0"/>
                <xsd:element ref="ns3:MediaServiceDateTaken" minOccurs="0"/>
                <xsd:element ref="ns3:MediaServiceAutoTags" minOccurs="0"/>
                <xsd:element ref="ns3:MediaLengthInSeconds" minOccurs="0"/>
                <xsd:element ref="ns2:SharedWithUsers" minOccurs="0"/>
                <xsd:element ref="ns2:SharedWithDetail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3:MediaServiceLocation"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4" nillable="true" ma:displayName="Eigenschappen van het geïntegreerd beleid voor naleving" ma:hidden="true" ma:internalName="_ip_UnifiedCompliancePolicyProperties">
      <xsd:simpleType>
        <xsd:restriction base="dms:Note"/>
      </xsd:simpleType>
    </xsd:element>
    <xsd:element name="_ip_UnifiedCompliancePolicyUIAction" ma:index="35"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be366b-76c1-48e2-8e84-0219a6e6b478"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ebb03eb60f1c456383d550cda2a2ac01" ma:index="11" nillable="true" ma:taxonomy="true" ma:internalName="ebb03eb60f1c456383d550cda2a2ac01" ma:taxonomyFieldName="Teamtrefwoorden" ma:displayName="Teamtrefwoorden" ma:fieldId="{ebb03eb6-0f1c-4563-83d5-50cda2a2ac01}" ma:sspId="0f84c60b-fce4-43bd-9f97-923732063525" ma:termSetId="64946c82-0627-44db-b90b-63b2828d47c9"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eccf10b4-1883-4fb5-98bd-7bb1b537aedc}" ma:internalName="TaxCatchAll" ma:showField="CatchAllData" ma:web="06be366b-76c1-48e2-8e84-0219a6e6b47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eccf10b4-1883-4fb5-98bd-7bb1b537aedc}" ma:internalName="TaxCatchAllLabel" ma:readOnly="true" ma:showField="CatchAllDataLabel" ma:web="06be366b-76c1-48e2-8e84-0219a6e6b478">
      <xsd:complexType>
        <xsd:complexContent>
          <xsd:extension base="dms:MultiChoiceLookup">
            <xsd:sequence>
              <xsd:element name="Value" type="dms:Lookup" maxOccurs="unbounded" minOccurs="0" nillable="true"/>
            </xsd:sequence>
          </xsd:extension>
        </xsd:complexContent>
      </xsd:complexType>
    </xsd:element>
    <xsd:element name="ofae577968ed4be8b7cfa6b3c1b2b2a3" ma:index="15" nillable="true" ma:taxonomy="true" ma:internalName="ofae577968ed4be8b7cfa6b3c1b2b2a3" ma:taxonomyFieldName="Documentsoort" ma:displayName="Documentsoort" ma:fieldId="{8fae5779-68ed-4be8-b7cf-a6b3c1b2b2a3}" ma:sspId="0f84c60b-fce4-43bd-9f97-923732063525" ma:termSetId="44435a80-4415-4597-a153-5101d02dcbdd"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Ondernemingstrefwoorden" ma:fieldId="{23f27201-bee3-471e-b2e7-b64fd8b7ca38}" ma:taxonomyMulti="true" ma:sspId="0f84c60b-fce4-43bd-9f97-923732063525" ma:termSetId="00000000-0000-0000-0000-000000000000" ma:anchorId="00000000-0000-0000-0000-000000000000" ma:open="true" ma:isKeyword="true">
      <xsd:complexType>
        <xsd:sequence>
          <xsd:element ref="pc:Terms" minOccurs="0" maxOccurs="1"/>
        </xsd:sequence>
      </xsd:complexType>
    </xsd:element>
    <xsd:element name="SharedWithUsers" ma:index="2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c73856-965d-4c01-b6ec-de85b755efe9"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lcf76f155ced4ddcb4097134ff3c332f" ma:index="32" nillable="true" ma:taxonomy="true" ma:internalName="lcf76f155ced4ddcb4097134ff3c332f" ma:taxonomyFieldName="MediaServiceImageTags" ma:displayName="Afbeeldingtags" ma:readOnly="false" ma:fieldId="{5cf76f15-5ced-4ddc-b409-7134ff3c332f}" ma:taxonomyMulti="true" ma:sspId="0f84c60b-fce4-43bd-9f97-923732063525" ma:termSetId="09814cd3-568e-fe90-9814-8d621ff8fb84" ma:anchorId="fba54fb3-c3e1-fe81-a776-ca4b69148c4d" ma:open="true" ma:isKeyword="false">
      <xsd:complexType>
        <xsd:sequence>
          <xsd:element ref="pc:Terms" minOccurs="0" maxOccurs="1"/>
        </xsd:sequence>
      </xsd:complexType>
    </xsd:element>
    <xsd:element name="MediaServiceLocation" ma:index="33" nillable="true" ma:displayName="Location" ma:indexed="true" ma:internalName="MediaServiceLocation" ma:readOnly="true">
      <xsd:simpleType>
        <xsd:restriction base="dms:Text"/>
      </xsd:simpleType>
    </xsd:element>
    <xsd:element name="MediaServiceObjectDetectorVersions" ma:index="36" nillable="true" ma:displayName="MediaServiceObjectDetectorVersions" ma:hidden="true" ma:indexed="true" ma:internalName="MediaServiceObjectDetectorVersions" ma:readOnly="true">
      <xsd:simpleType>
        <xsd:restriction base="dms:Text"/>
      </xsd:simpleType>
    </xsd:element>
    <xsd:element name="MediaServiceSearchProperties" ma:index="3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06be366b-76c1-48e2-8e84-0219a6e6b478" xsi:nil="true"/>
    <_ip_UnifiedCompliancePolicyUIAction xmlns="http://schemas.microsoft.com/sharepoint/v3" xsi:nil="true"/>
    <TaxKeywordTaxHTField xmlns="06be366b-76c1-48e2-8e84-0219a6e6b478">
      <Terms xmlns="http://schemas.microsoft.com/office/infopath/2007/PartnerControls"/>
    </TaxKeywordTaxHTField>
    <ofae577968ed4be8b7cfa6b3c1b2b2a3 xmlns="06be366b-76c1-48e2-8e84-0219a6e6b478">
      <Terms xmlns="http://schemas.microsoft.com/office/infopath/2007/PartnerControls"/>
    </ofae577968ed4be8b7cfa6b3c1b2b2a3>
    <_ip_UnifiedCompliancePolicyProperties xmlns="http://schemas.microsoft.com/sharepoint/v3" xsi:nil="true"/>
    <ebb03eb60f1c456383d550cda2a2ac01 xmlns="06be366b-76c1-48e2-8e84-0219a6e6b478">
      <Terms xmlns="http://schemas.microsoft.com/office/infopath/2007/PartnerControls"/>
    </ebb03eb60f1c456383d550cda2a2ac01>
    <lcf76f155ced4ddcb4097134ff3c332f xmlns="6fc73856-965d-4c01-b6ec-de85b755efe9">
      <Terms xmlns="http://schemas.microsoft.com/office/infopath/2007/PartnerControls"/>
    </lcf76f155ced4ddcb4097134ff3c332f>
    <_dlc_DocId xmlns="06be366b-76c1-48e2-8e84-0219a6e6b478">5D7JNWZJD7MU-1376080299-5609</_dlc_DocId>
    <_dlc_DocIdUrl xmlns="06be366b-76c1-48e2-8e84-0219a6e6b478">
      <Url>https://denhaag.sharepoint.com/sites/Milieueducatie_DSB_ANME/_layouts/15/DocIdRedir.aspx?ID=5D7JNWZJD7MU-1376080299-5609</Url>
      <Description>5D7JNWZJD7MU-1376080299-5609</Description>
    </_dlc_DocIdUrl>
  </documentManagement>
</p:properties>
</file>

<file path=customXml/itemProps1.xml><?xml version="1.0" encoding="utf-8"?>
<ds:datastoreItem xmlns:ds="http://schemas.openxmlformats.org/officeDocument/2006/customXml" ds:itemID="{C1F7144D-4DA9-4B75-99CE-86506C20FB2F}">
  <ds:schemaRefs>
    <ds:schemaRef ds:uri="http://schemas.microsoft.com/sharepoint/events"/>
  </ds:schemaRefs>
</ds:datastoreItem>
</file>

<file path=customXml/itemProps2.xml><?xml version="1.0" encoding="utf-8"?>
<ds:datastoreItem xmlns:ds="http://schemas.openxmlformats.org/officeDocument/2006/customXml" ds:itemID="{3BAE738A-92FE-409F-8E4F-623945993666}">
  <ds:schemaRefs>
    <ds:schemaRef ds:uri="http://schemas.microsoft.com/sharepoint/v3/contenttype/forms"/>
  </ds:schemaRefs>
</ds:datastoreItem>
</file>

<file path=customXml/itemProps3.xml><?xml version="1.0" encoding="utf-8"?>
<ds:datastoreItem xmlns:ds="http://schemas.openxmlformats.org/officeDocument/2006/customXml" ds:itemID="{0EDB9C85-F70B-4A2E-B800-AC8FFA5FD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6be366b-76c1-48e2-8e84-0219a6e6b478"/>
    <ds:schemaRef ds:uri="6fc73856-965d-4c01-b6ec-de85b755e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CE5A4E-30B7-4461-9A8D-8E9903799B75}">
  <ds:schemaRefs>
    <ds:schemaRef ds:uri="b9ccc0c7-6f5b-47c7-bbc7-d7128c1fafde"/>
    <ds:schemaRef ds:uri="http://schemas.openxmlformats.org/package/2006/metadata/core-properties"/>
    <ds:schemaRef ds:uri="http://schemas.microsoft.com/sharepoint/v3"/>
    <ds:schemaRef ds:uri="http://www.w3.org/XML/1998/namespace"/>
    <ds:schemaRef ds:uri="http://schemas.microsoft.com/office/2006/documentManagement/types"/>
    <ds:schemaRef ds:uri="http://schemas.microsoft.com/office/infopath/2007/PartnerControls"/>
    <ds:schemaRef ds:uri="http://purl.org/dc/elements/1.1/"/>
    <ds:schemaRef ds:uri="http://purl.org/dc/terms/"/>
    <ds:schemaRef ds:uri="fd45db24-a610-4bc4-92c2-ea00d2ceef34"/>
    <ds:schemaRef ds:uri="http://schemas.microsoft.com/office/2006/metadata/properties"/>
    <ds:schemaRef ds:uri="http://purl.org/dc/dcmitype/"/>
    <ds:schemaRef ds:uri="06be366b-76c1-48e2-8e84-0219a6e6b478"/>
    <ds:schemaRef ds:uri="6fc73856-965d-4c01-b6ec-de85b755efe9"/>
  </ds:schemaRefs>
</ds:datastoreItem>
</file>

<file path=docMetadata/LabelInfo.xml><?xml version="1.0" encoding="utf-8"?>
<clbl:labelList xmlns:clbl="http://schemas.microsoft.com/office/2020/mipLabelMetadata">
  <clbl:label id="{f03e95be-f593-41dc-b647-f46fbd6a5fa3}" enabled="1" method="Standard" siteId="{8c653938-6726-49c5-bca7-8e44a4bf2029}" removed="0"/>
</clbl:labelList>
</file>

<file path=docProps/app.xml><?xml version="1.0" encoding="utf-8"?>
<Properties xmlns="http://schemas.openxmlformats.org/officeDocument/2006/extended-properties" xmlns:vt="http://schemas.openxmlformats.org/officeDocument/2006/docPropsVTypes">
  <Template>Epub-test.thmx</Template>
  <TotalTime>18872</TotalTime>
  <Words>3312</Words>
  <Application>Microsoft Office PowerPoint</Application>
  <PresentationFormat>Diavoorstelling (16:9)</PresentationFormat>
  <Paragraphs>343</Paragraphs>
  <Slides>22</Slides>
  <Notes>22</Notes>
  <HiddenSlides>0</HiddenSlides>
  <MMClips>2</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powerpoint-gemeentedh-template</vt:lpstr>
      <vt:lpstr>Voorbereiding</vt:lpstr>
      <vt:lpstr>Dit gaan we doen</vt:lpstr>
      <vt:lpstr>Doel van de les</vt:lpstr>
      <vt:lpstr>Goed opletten</vt:lpstr>
      <vt:lpstr>Ontbijt uit andere landen </vt:lpstr>
      <vt:lpstr>Ontbijt uit andere landen </vt:lpstr>
      <vt:lpstr>Wat voor ontbijt zag je?</vt:lpstr>
      <vt:lpstr>Hoe ontbijt jij?</vt:lpstr>
      <vt:lpstr>Ontwerp een ontbijt mét eiwit</vt:lpstr>
      <vt:lpstr>Wat zijn eiwitten?</vt:lpstr>
      <vt:lpstr>Waarvoor heb je eiwit nodig?</vt:lpstr>
      <vt:lpstr>Hoeveel eiwit heb je nodig?</vt:lpstr>
      <vt:lpstr>Waar zit eiwit in?</vt:lpstr>
      <vt:lpstr>Spel: dier of plant?</vt:lpstr>
      <vt:lpstr>Dier eiwit en plant eiwit </vt:lpstr>
      <vt:lpstr>Dier eiwit en plant eiwit </vt:lpstr>
      <vt:lpstr>Dier eiwit en plant eiwit </vt:lpstr>
      <vt:lpstr>Ontwerp een ontbijt met eiwit</vt:lpstr>
      <vt:lpstr>Wat kan er nog bij in jouw ontbijt?</vt:lpstr>
      <vt:lpstr>Welk ontbijt kies je?</vt:lpstr>
      <vt:lpstr>Presenteren</vt:lpstr>
      <vt:lpstr>Terugblik</vt:lpstr>
    </vt:vector>
  </TitlesOfParts>
  <Manager/>
  <Company>Maaike Media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Powerpoint-16x9-groen</dc:title>
  <dc:subject/>
  <dc:creator>Gemeente Den Haag</dc:creator>
  <cp:keywords/>
  <dc:description/>
  <cp:lastModifiedBy>Els Kok</cp:lastModifiedBy>
  <cp:revision>297</cp:revision>
  <dcterms:created xsi:type="dcterms:W3CDTF">2011-12-16T10:32:12Z</dcterms:created>
  <dcterms:modified xsi:type="dcterms:W3CDTF">2024-09-30T12:33:25Z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0x0101008696D14171FA4CED8F032AD334D7A9EF000E75E8D5DA4C4C449790B8D5260A01D1</vt:lpwstr>
  </property>
  <property fmtid="{D5CDD505-2E9C-101B-9397-08002B2CF9AE}" pid="3" name="Trefwoorden">
    <vt:lpwstr>208;#huisstijl|50524249-95cd-4f88-83fb-31390a2dfb60;#510;#communicatie|7484e2e8-6f8f-46b3-8d3d-daabb518267d;#209;#citymarketing|ab2ab6e9-2c7e-494f-bd55-f1767d08f5b8;#311;#MS Powerpoint|159f670a-4c45-4a62-88ac-fa7864d225b5</vt:lpwstr>
  </property>
  <property fmtid="{D5CDD505-2E9C-101B-9397-08002B2CF9AE}" pid="4" name="VrijeTermen">
    <vt:lpwstr/>
  </property>
  <property fmtid="{D5CDD505-2E9C-101B-9397-08002B2CF9AE}" pid="5" name="MMOnderdeel_x0020_van">
    <vt:lpwstr/>
  </property>
  <property fmtid="{D5CDD505-2E9C-101B-9397-08002B2CF9AE}" pid="6" name="MMOnderdeel van">
    <vt:lpwstr/>
  </property>
  <property fmtid="{D5CDD505-2E9C-101B-9397-08002B2CF9AE}" pid="7" name="VrijeTrefwoorden">
    <vt:lpwstr/>
  </property>
  <property fmtid="{D5CDD505-2E9C-101B-9397-08002B2CF9AE}" pid="8" name="VasteTrefwoorden">
    <vt:lpwstr>2364;#communicatie portaal|b89749f7-bd07-4745-8e40-4598e2d7795c</vt:lpwstr>
  </property>
  <property fmtid="{D5CDD505-2E9C-101B-9397-08002B2CF9AE}" pid="9" name="_dlc_policyId">
    <vt:lpwstr>0x010100B32E1E8F029D214FAC9A983ED8D155FE00B42205842AEF1C49B40431C8D0715E6F|1589124849</vt:lpwstr>
  </property>
  <property fmtid="{D5CDD505-2E9C-101B-9397-08002B2CF9AE}" pid="10"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y fmtid="{D5CDD505-2E9C-101B-9397-08002B2CF9AE}" pid="11" name="_dlc_DocIdItemGuid">
    <vt:lpwstr>6cbb1277-0864-46df-b22a-f4356326be0a</vt:lpwstr>
  </property>
  <property fmtid="{D5CDD505-2E9C-101B-9397-08002B2CF9AE}" pid="12" name="TaxKeyword">
    <vt:lpwstr/>
  </property>
  <property fmtid="{D5CDD505-2E9C-101B-9397-08002B2CF9AE}" pid="13" name="MediaServiceImageTags">
    <vt:lpwstr/>
  </property>
  <property fmtid="{D5CDD505-2E9C-101B-9397-08002B2CF9AE}" pid="14" name="Documentsoort">
    <vt:lpwstr/>
  </property>
  <property fmtid="{D5CDD505-2E9C-101B-9397-08002B2CF9AE}" pid="15" name="Teamtrefwoorden">
    <vt:lpwstr/>
  </property>
  <property fmtid="{D5CDD505-2E9C-101B-9397-08002B2CF9AE}" pid="16" name="iadc89b14e6f46d3bf0676593dca1557">
    <vt:lpwstr/>
  </property>
  <property fmtid="{D5CDD505-2E9C-101B-9397-08002B2CF9AE}" pid="17" name="Dossiertype">
    <vt:lpwstr/>
  </property>
</Properties>
</file>