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 id="258" r:id="rId4"/>
    <p:sldId id="278" r:id="rId5"/>
    <p:sldId id="260" r:id="rId6"/>
    <p:sldId id="261" r:id="rId7"/>
    <p:sldId id="262" r:id="rId8"/>
    <p:sldId id="263" r:id="rId9"/>
    <p:sldId id="264" r:id="rId10"/>
    <p:sldId id="267" r:id="rId11"/>
    <p:sldId id="266" r:id="rId12"/>
    <p:sldId id="265" r:id="rId13"/>
    <p:sldId id="269" r:id="rId14"/>
    <p:sldId id="275" r:id="rId15"/>
    <p:sldId id="270" r:id="rId16"/>
    <p:sldId id="271" r:id="rId17"/>
    <p:sldId id="268" r:id="rId18"/>
    <p:sldId id="272" r:id="rId19"/>
    <p:sldId id="273" r:id="rId20"/>
    <p:sldId id="274" r:id="rId21"/>
    <p:sldId id="276" r:id="rId22"/>
    <p:sldId id="277"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823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17"/>
    <p:restoredTop sz="94696"/>
  </p:normalViewPr>
  <p:slideViewPr>
    <p:cSldViewPr snapToGrid="0">
      <p:cViewPr varScale="1">
        <p:scale>
          <a:sx n="105" d="100"/>
          <a:sy n="105" d="100"/>
        </p:scale>
        <p:origin x="1744" y="176"/>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atin typeface="Patchwork Filled Font (edited)" pitchFamily="2" charset="0"/>
              </a:defRPr>
            </a:lvl1pPr>
          </a:lstStyle>
          <a:p>
            <a:r>
              <a:rPr lang="nl-NL" dirty="0"/>
              <a:t>Klik om stijl te bewerken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endParaRPr lang="en-US" dirty="0"/>
          </a:p>
        </p:txBody>
      </p:sp>
    </p:spTree>
    <p:extLst>
      <p:ext uri="{BB962C8B-B14F-4D97-AF65-F5344CB8AC3E}">
        <p14:creationId xmlns:p14="http://schemas.microsoft.com/office/powerpoint/2010/main" val="956679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nl-NL"/>
              <a:t>Klik om stijl te bewerken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12256209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nl-NL"/>
              <a:t>Klik om stijl te bewerken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298D7E60-72A7-DD4B-887F-DA34E0F52227}" type="datetimeFigureOut">
              <a:rPr lang="nl-NL" smtClean="0"/>
              <a:t>07-06-2024</a:t>
            </a:fld>
            <a:endParaRPr lang="nl-NL"/>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nl-NL"/>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55AC2CD7-46E6-754E-AE71-3E9BF4A1D2E5}" type="slidenum">
              <a:rPr lang="nl-NL" smtClean="0"/>
              <a:t>‹nr.›</a:t>
            </a:fld>
            <a:endParaRPr lang="nl-NL"/>
          </a:p>
        </p:txBody>
      </p:sp>
    </p:spTree>
    <p:extLst>
      <p:ext uri="{BB962C8B-B14F-4D97-AF65-F5344CB8AC3E}">
        <p14:creationId xmlns:p14="http://schemas.microsoft.com/office/powerpoint/2010/main" val="3206941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298D7E60-72A7-DD4B-887F-DA34E0F52227}" type="datetimeFigureOut">
              <a:rPr lang="nl-NL" smtClean="0"/>
              <a:t>07-06-2024</a:t>
            </a:fld>
            <a:endParaRPr lang="nl-NL"/>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nl-NL"/>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55AC2CD7-46E6-754E-AE71-3E9BF4A1D2E5}" type="slidenum">
              <a:rPr lang="nl-NL" smtClean="0"/>
              <a:t>‹nr.›</a:t>
            </a:fld>
            <a:endParaRPr lang="nl-NL"/>
          </a:p>
        </p:txBody>
      </p:sp>
    </p:spTree>
    <p:extLst>
      <p:ext uri="{BB962C8B-B14F-4D97-AF65-F5344CB8AC3E}">
        <p14:creationId xmlns:p14="http://schemas.microsoft.com/office/powerpoint/2010/main" val="11299301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298D7E60-72A7-DD4B-887F-DA34E0F52227}" type="datetimeFigureOut">
              <a:rPr lang="nl-NL" smtClean="0"/>
              <a:t>07-06-2024</a:t>
            </a:fld>
            <a:endParaRPr lang="nl-NL"/>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nl-NL"/>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55AC2CD7-46E6-754E-AE71-3E9BF4A1D2E5}" type="slidenum">
              <a:rPr lang="nl-NL" smtClean="0"/>
              <a:t>‹nr.›</a:t>
            </a:fld>
            <a:endParaRPr lang="nl-NL"/>
          </a:p>
        </p:txBody>
      </p:sp>
    </p:spTree>
    <p:extLst>
      <p:ext uri="{BB962C8B-B14F-4D97-AF65-F5344CB8AC3E}">
        <p14:creationId xmlns:p14="http://schemas.microsoft.com/office/powerpoint/2010/main" val="2887005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Tree>
    <p:extLst>
      <p:ext uri="{BB962C8B-B14F-4D97-AF65-F5344CB8AC3E}">
        <p14:creationId xmlns:p14="http://schemas.microsoft.com/office/powerpoint/2010/main" val="2238429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el en object">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BE599CC3-415B-31B1-67A3-8F639ED99539}"/>
              </a:ext>
            </a:extLst>
          </p:cNvPr>
          <p:cNvSpPr/>
          <p:nvPr userDrawn="1"/>
        </p:nvSpPr>
        <p:spPr>
          <a:xfrm>
            <a:off x="475488" y="1690689"/>
            <a:ext cx="8183880" cy="4413121"/>
          </a:xfrm>
          <a:prstGeom prst="rect">
            <a:avLst/>
          </a:prstGeom>
          <a:solidFill>
            <a:schemeClr val="accent4"/>
          </a:solidFill>
          <a:ln>
            <a:noFill/>
          </a:ln>
          <a:effectLst>
            <a:outerShdw blurRad="101600" dist="101600" dir="5400000" algn="t"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Tree>
    <p:extLst>
      <p:ext uri="{BB962C8B-B14F-4D97-AF65-F5344CB8AC3E}">
        <p14:creationId xmlns:p14="http://schemas.microsoft.com/office/powerpoint/2010/main" val="2849542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nl-NL"/>
              <a:t>Klik om stijl te bewerken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dirty="0"/>
              <a:t>Klikken om de tekststijl van het model te bewerken</a:t>
            </a:r>
          </a:p>
        </p:txBody>
      </p:sp>
    </p:spTree>
    <p:extLst>
      <p:ext uri="{BB962C8B-B14F-4D97-AF65-F5344CB8AC3E}">
        <p14:creationId xmlns:p14="http://schemas.microsoft.com/office/powerpoint/2010/main" val="1714134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Tree>
    <p:extLst>
      <p:ext uri="{BB962C8B-B14F-4D97-AF65-F5344CB8AC3E}">
        <p14:creationId xmlns:p14="http://schemas.microsoft.com/office/powerpoint/2010/main" val="41152549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1_Inhoud van twe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2"/>
                </a:solidFill>
              </a:defRPr>
            </a:lvl1pPr>
          </a:lstStyle>
          <a:p>
            <a:r>
              <a:rPr lang="nl-NL" dirty="0"/>
              <a:t>Klik om stijl te bewerken</a:t>
            </a:r>
            <a:endParaRPr lang="en-US" dirty="0"/>
          </a:p>
        </p:txBody>
      </p:sp>
      <p:sp>
        <p:nvSpPr>
          <p:cNvPr id="3" name="Content Placeholder 2"/>
          <p:cNvSpPr>
            <a:spLocks noGrp="1"/>
          </p:cNvSpPr>
          <p:nvPr>
            <p:ph sz="half" idx="1"/>
          </p:nvPr>
        </p:nvSpPr>
        <p:spPr>
          <a:xfrm>
            <a:off x="628650" y="1825625"/>
            <a:ext cx="3886200" cy="4351338"/>
          </a:xfrm>
        </p:spPr>
        <p:txBody>
          <a:bodyPr/>
          <a:lstStyle>
            <a:lvl1pPr>
              <a:buClr>
                <a:schemeClr val="bg2"/>
              </a:buClr>
              <a:defRPr/>
            </a:lvl1pPr>
            <a:lvl2pPr>
              <a:buClr>
                <a:schemeClr val="bg2"/>
              </a:buClr>
              <a:defRPr/>
            </a:lvl2pPr>
            <a:lvl3pPr>
              <a:buClr>
                <a:schemeClr val="bg2"/>
              </a:buClr>
              <a:defRPr/>
            </a:lvl3pPr>
            <a:lvl4pPr>
              <a:buClr>
                <a:schemeClr val="bg2"/>
              </a:buClr>
              <a:defRPr/>
            </a:lvl4pPr>
            <a:lvl5pPr>
              <a:buClr>
                <a:schemeClr val="bg2"/>
              </a:buClr>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4" name="Content Placeholder 3"/>
          <p:cNvSpPr>
            <a:spLocks noGrp="1"/>
          </p:cNvSpPr>
          <p:nvPr>
            <p:ph sz="half" idx="2"/>
          </p:nvPr>
        </p:nvSpPr>
        <p:spPr>
          <a:xfrm>
            <a:off x="4629150" y="1825625"/>
            <a:ext cx="3886200" cy="4351338"/>
          </a:xfrm>
        </p:spPr>
        <p:txBody>
          <a:bodyPr/>
          <a:lstStyle>
            <a:lvl1pPr>
              <a:buClr>
                <a:schemeClr val="bg2"/>
              </a:buClr>
              <a:defRPr/>
            </a:lvl1pPr>
            <a:lvl2pPr>
              <a:buClr>
                <a:schemeClr val="bg2"/>
              </a:buClr>
              <a:defRPr/>
            </a:lvl2pPr>
            <a:lvl3pPr>
              <a:buClr>
                <a:schemeClr val="bg2"/>
              </a:buClr>
              <a:defRPr/>
            </a:lvl3pPr>
            <a:lvl4pPr>
              <a:buClr>
                <a:schemeClr val="bg2"/>
              </a:buClr>
              <a:defRPr/>
            </a:lvl4pPr>
            <a:lvl5pPr>
              <a:buClr>
                <a:schemeClr val="bg2"/>
              </a:buClr>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6" name="Afgeronde rechthoek 5">
            <a:extLst>
              <a:ext uri="{FF2B5EF4-FFF2-40B4-BE49-F238E27FC236}">
                <a16:creationId xmlns:a16="http://schemas.microsoft.com/office/drawing/2014/main" id="{634D0A9F-FF39-6E09-F1AF-49E7AF30BEC5}"/>
              </a:ext>
            </a:extLst>
          </p:cNvPr>
          <p:cNvSpPr/>
          <p:nvPr userDrawn="1"/>
        </p:nvSpPr>
        <p:spPr>
          <a:xfrm>
            <a:off x="180000" y="138528"/>
            <a:ext cx="8784000" cy="6372000"/>
          </a:xfrm>
          <a:prstGeom prst="roundRect">
            <a:avLst>
              <a:gd name="adj" fmla="val 861"/>
            </a:avLst>
          </a:prstGeom>
          <a:noFill/>
          <a:ln w="28575" cap="rnd">
            <a:solidFill>
              <a:schemeClr val="bg2"/>
            </a:solidFill>
            <a:prstDash val="dash"/>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nl-NL" sz="4000" b="0" i="1" u="none" strike="noStrike" cap="none" spc="0" normalizeH="0" baseline="0">
              <a:ln>
                <a:noFill/>
              </a:ln>
              <a:solidFill>
                <a:srgbClr val="073E86"/>
              </a:solidFill>
              <a:effectLst>
                <a:outerShdw blurRad="25400" dist="12700" dir="5400000" rotWithShape="0">
                  <a:srgbClr val="FFFFFF"/>
                </a:outerShdw>
              </a:effectLst>
              <a:uFillTx/>
              <a:latin typeface="Hoefler Text"/>
              <a:ea typeface="Hoefler Text"/>
              <a:cs typeface="Hoefler Text"/>
              <a:sym typeface="Hoefler Text"/>
            </a:endParaRPr>
          </a:p>
        </p:txBody>
      </p:sp>
      <p:pic>
        <p:nvPicPr>
          <p:cNvPr id="7" name="Afbeelding 6">
            <a:extLst>
              <a:ext uri="{FF2B5EF4-FFF2-40B4-BE49-F238E27FC236}">
                <a16:creationId xmlns:a16="http://schemas.microsoft.com/office/drawing/2014/main" id="{579780F2-8A93-3B25-F4A4-2327F39BD36E}"/>
              </a:ext>
            </a:extLst>
          </p:cNvPr>
          <p:cNvPicPr>
            <a:picLocks noChangeAspect="1"/>
          </p:cNvPicPr>
          <p:nvPr userDrawn="1"/>
        </p:nvPicPr>
        <p:blipFill>
          <a:blip r:embed="rId3"/>
          <a:stretch>
            <a:fillRect/>
          </a:stretch>
        </p:blipFill>
        <p:spPr>
          <a:xfrm>
            <a:off x="3087116" y="6206127"/>
            <a:ext cx="2969768" cy="608802"/>
          </a:xfrm>
          <a:prstGeom prst="rect">
            <a:avLst/>
          </a:prstGeom>
        </p:spPr>
      </p:pic>
    </p:spTree>
    <p:extLst>
      <p:ext uri="{BB962C8B-B14F-4D97-AF65-F5344CB8AC3E}">
        <p14:creationId xmlns:p14="http://schemas.microsoft.com/office/powerpoint/2010/main" val="13628272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nl-NL"/>
              <a:t>Klik om stijl te bewerken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629842" y="2505075"/>
            <a:ext cx="3868340"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4629150" y="2505075"/>
            <a:ext cx="3887391"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Tree>
    <p:extLst>
      <p:ext uri="{BB962C8B-B14F-4D97-AF65-F5344CB8AC3E}">
        <p14:creationId xmlns:p14="http://schemas.microsoft.com/office/powerpoint/2010/main" val="36293208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Tree>
    <p:extLst>
      <p:ext uri="{BB962C8B-B14F-4D97-AF65-F5344CB8AC3E}">
        <p14:creationId xmlns:p14="http://schemas.microsoft.com/office/powerpoint/2010/main" val="31434529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Leeg">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96516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2000"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nl-NL" dirty="0"/>
              <a:t>Klik om stijl te bewerken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7" name="Afgeronde rechthoek 6">
            <a:extLst>
              <a:ext uri="{FF2B5EF4-FFF2-40B4-BE49-F238E27FC236}">
                <a16:creationId xmlns:a16="http://schemas.microsoft.com/office/drawing/2014/main" id="{58D36591-33FC-FED5-3334-444D61E8212A}"/>
              </a:ext>
            </a:extLst>
          </p:cNvPr>
          <p:cNvSpPr/>
          <p:nvPr userDrawn="1"/>
        </p:nvSpPr>
        <p:spPr>
          <a:xfrm>
            <a:off x="180000" y="138528"/>
            <a:ext cx="8784000" cy="6372000"/>
          </a:xfrm>
          <a:prstGeom prst="roundRect">
            <a:avLst>
              <a:gd name="adj" fmla="val 861"/>
            </a:avLst>
          </a:prstGeom>
          <a:noFill/>
          <a:ln w="28575" cap="rnd">
            <a:solidFill>
              <a:srgbClr val="338238"/>
            </a:solidFill>
            <a:prstDash val="dash"/>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nl-NL" sz="4000" b="0" i="1" u="none" strike="noStrike" cap="none" spc="0" normalizeH="0" baseline="0">
              <a:ln>
                <a:noFill/>
              </a:ln>
              <a:solidFill>
                <a:srgbClr val="073E86"/>
              </a:solidFill>
              <a:effectLst>
                <a:outerShdw blurRad="25400" dist="12700" dir="5400000" rotWithShape="0">
                  <a:srgbClr val="FFFFFF"/>
                </a:outerShdw>
              </a:effectLst>
              <a:uFillTx/>
              <a:latin typeface="Hoefler Text"/>
              <a:ea typeface="Hoefler Text"/>
              <a:cs typeface="Hoefler Text"/>
              <a:sym typeface="Hoefler Text"/>
            </a:endParaRPr>
          </a:p>
        </p:txBody>
      </p:sp>
      <p:pic>
        <p:nvPicPr>
          <p:cNvPr id="11" name="Afbeelding 10">
            <a:extLst>
              <a:ext uri="{FF2B5EF4-FFF2-40B4-BE49-F238E27FC236}">
                <a16:creationId xmlns:a16="http://schemas.microsoft.com/office/drawing/2014/main" id="{E2B315A6-1AF3-2979-7BA3-0B1137DDE9BB}"/>
              </a:ext>
            </a:extLst>
          </p:cNvPr>
          <p:cNvPicPr>
            <a:picLocks noChangeAspect="1"/>
          </p:cNvPicPr>
          <p:nvPr userDrawn="1"/>
        </p:nvPicPr>
        <p:blipFill>
          <a:blip r:embed="rId16"/>
          <a:stretch>
            <a:fillRect/>
          </a:stretch>
        </p:blipFill>
        <p:spPr>
          <a:xfrm>
            <a:off x="3087116" y="6206127"/>
            <a:ext cx="2969768" cy="608802"/>
          </a:xfrm>
          <a:prstGeom prst="rect">
            <a:avLst/>
          </a:prstGeom>
        </p:spPr>
      </p:pic>
    </p:spTree>
    <p:extLst>
      <p:ext uri="{BB962C8B-B14F-4D97-AF65-F5344CB8AC3E}">
        <p14:creationId xmlns:p14="http://schemas.microsoft.com/office/powerpoint/2010/main" val="33098072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3" r:id="rId3"/>
    <p:sldLayoutId id="2147483663" r:id="rId4"/>
    <p:sldLayoutId id="2147483664" r:id="rId5"/>
    <p:sldLayoutId id="2147483672" r:id="rId6"/>
    <p:sldLayoutId id="2147483665" r:id="rId7"/>
    <p:sldLayoutId id="2147483666" r:id="rId8"/>
    <p:sldLayoutId id="2147483667" r:id="rId9"/>
    <p:sldLayoutId id="2147483668" r:id="rId10"/>
    <p:sldLayoutId id="2147483669" r:id="rId11"/>
    <p:sldLayoutId id="2147483670" r:id="rId12"/>
    <p:sldLayoutId id="2147483671" r:id="rId13"/>
  </p:sldLayoutIdLst>
  <p:txStyles>
    <p:titleStyle>
      <a:lvl1pPr algn="ctr" defTabSz="914400" rtl="0" eaLnBrk="1" latinLnBrk="0" hangingPunct="1">
        <a:lnSpc>
          <a:spcPct val="90000"/>
        </a:lnSpc>
        <a:spcBef>
          <a:spcPct val="0"/>
        </a:spcBef>
        <a:buNone/>
        <a:defRPr sz="4400" kern="1200">
          <a:solidFill>
            <a:srgbClr val="338238"/>
          </a:solidFill>
          <a:latin typeface="Patchwork Filled Font (edited)" pitchFamily="2" charset="0"/>
          <a:ea typeface="+mj-ea"/>
          <a:cs typeface="+mj-cs"/>
        </a:defRPr>
      </a:lvl1pPr>
    </p:titleStyle>
    <p:body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338238"/>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338238"/>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338238"/>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338238"/>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15.tif"/><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hyperlink" Target="https://www.youtube.com/watch?v=NcViyZp2W_0"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t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8.t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39B3B7-144A-2395-CD76-54FD3724A773}"/>
              </a:ext>
            </a:extLst>
          </p:cNvPr>
          <p:cNvSpPr>
            <a:spLocks noGrp="1"/>
          </p:cNvSpPr>
          <p:nvPr>
            <p:ph type="ctrTitle"/>
          </p:nvPr>
        </p:nvSpPr>
        <p:spPr>
          <a:xfrm>
            <a:off x="685800" y="2137347"/>
            <a:ext cx="7772400" cy="2387600"/>
          </a:xfrm>
        </p:spPr>
        <p:txBody>
          <a:bodyPr>
            <a:normAutofit/>
          </a:bodyPr>
          <a:lstStyle/>
          <a:p>
            <a:r>
              <a:rPr lang="nl-NL" dirty="0"/>
              <a:t>Waardeer je kleren, </a:t>
            </a:r>
            <a:br>
              <a:rPr lang="nl-NL" dirty="0"/>
            </a:br>
            <a:r>
              <a:rPr lang="nl-NL" dirty="0"/>
              <a:t>tijd voor verandering!</a:t>
            </a:r>
          </a:p>
        </p:txBody>
      </p:sp>
      <p:sp>
        <p:nvSpPr>
          <p:cNvPr id="3" name="Ondertitel 2">
            <a:extLst>
              <a:ext uri="{FF2B5EF4-FFF2-40B4-BE49-F238E27FC236}">
                <a16:creationId xmlns:a16="http://schemas.microsoft.com/office/drawing/2014/main" id="{C9B007AF-7830-BC59-DE08-2E6D15540948}"/>
              </a:ext>
            </a:extLst>
          </p:cNvPr>
          <p:cNvSpPr>
            <a:spLocks noGrp="1"/>
          </p:cNvSpPr>
          <p:nvPr>
            <p:ph type="subTitle" idx="1"/>
          </p:nvPr>
        </p:nvSpPr>
        <p:spPr>
          <a:xfrm>
            <a:off x="1143000" y="4617022"/>
            <a:ext cx="6858000" cy="1655762"/>
          </a:xfrm>
        </p:spPr>
        <p:txBody>
          <a:bodyPr>
            <a:normAutofit/>
          </a:bodyPr>
          <a:lstStyle/>
          <a:p>
            <a:r>
              <a:rPr lang="nl-NL" b="0" dirty="0"/>
              <a:t>Presentatie behorende bij de leskoffer </a:t>
            </a:r>
          </a:p>
          <a:p>
            <a:r>
              <a:rPr lang="nl-NL" b="0" dirty="0"/>
              <a:t>‘Op weg naar circulair textiel’ </a:t>
            </a:r>
          </a:p>
          <a:p>
            <a:r>
              <a:rPr lang="nl-NL" b="0" dirty="0"/>
              <a:t>gemaakt door Daniëlle </a:t>
            </a:r>
            <a:r>
              <a:rPr lang="nl-NL" b="0"/>
              <a:t>Schouten </a:t>
            </a:r>
          </a:p>
          <a:p>
            <a:r>
              <a:rPr lang="nl-NL" b="0"/>
              <a:t>in </a:t>
            </a:r>
            <a:r>
              <a:rPr lang="nl-NL" b="0" dirty="0"/>
              <a:t>samenwerking met gemeente </a:t>
            </a:r>
            <a:r>
              <a:rPr lang="nl-NL" b="0"/>
              <a:t>Den Haag</a:t>
            </a:r>
            <a:endParaRPr lang="nl-NL" b="0" dirty="0"/>
          </a:p>
          <a:p>
            <a:endParaRPr lang="nl-NL" b="0" dirty="0"/>
          </a:p>
          <a:p>
            <a:endParaRPr lang="nl-NL" b="0" dirty="0"/>
          </a:p>
        </p:txBody>
      </p:sp>
      <p:pic>
        <p:nvPicPr>
          <p:cNvPr id="5" name="Afbeelding 4">
            <a:extLst>
              <a:ext uri="{FF2B5EF4-FFF2-40B4-BE49-F238E27FC236}">
                <a16:creationId xmlns:a16="http://schemas.microsoft.com/office/drawing/2014/main" id="{13BBA4FE-1458-A079-54F8-14CFF8698D5B}"/>
              </a:ext>
            </a:extLst>
          </p:cNvPr>
          <p:cNvPicPr>
            <a:picLocks noChangeAspect="1"/>
          </p:cNvPicPr>
          <p:nvPr/>
        </p:nvPicPr>
        <p:blipFill>
          <a:blip r:embed="rId2"/>
          <a:stretch>
            <a:fillRect/>
          </a:stretch>
        </p:blipFill>
        <p:spPr>
          <a:xfrm>
            <a:off x="3354070" y="0"/>
            <a:ext cx="2435860" cy="3147105"/>
          </a:xfrm>
          <a:prstGeom prst="rect">
            <a:avLst/>
          </a:prstGeom>
        </p:spPr>
      </p:pic>
    </p:spTree>
    <p:extLst>
      <p:ext uri="{BB962C8B-B14F-4D97-AF65-F5344CB8AC3E}">
        <p14:creationId xmlns:p14="http://schemas.microsoft.com/office/powerpoint/2010/main" val="4247990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B9B69E-7C56-55B1-C05B-C3B1F441D98C}"/>
              </a:ext>
            </a:extLst>
          </p:cNvPr>
          <p:cNvSpPr>
            <a:spLocks noGrp="1"/>
          </p:cNvSpPr>
          <p:nvPr>
            <p:ph type="title"/>
          </p:nvPr>
        </p:nvSpPr>
        <p:spPr>
          <a:xfrm>
            <a:off x="628650" y="365126"/>
            <a:ext cx="7886700" cy="2122042"/>
          </a:xfrm>
        </p:spPr>
        <p:txBody>
          <a:bodyPr>
            <a:normAutofit/>
          </a:bodyPr>
          <a:lstStyle/>
          <a:p>
            <a:r>
              <a:rPr lang="nl-NL" sz="4400" dirty="0"/>
              <a:t>Enig idee hoeveel water een wasmachine verbruikt per wasbeurt?</a:t>
            </a:r>
            <a:endParaRPr lang="nl-NL" dirty="0"/>
          </a:p>
        </p:txBody>
      </p:sp>
      <p:pic>
        <p:nvPicPr>
          <p:cNvPr id="4" name="Afbeelding 3">
            <a:extLst>
              <a:ext uri="{FF2B5EF4-FFF2-40B4-BE49-F238E27FC236}">
                <a16:creationId xmlns:a16="http://schemas.microsoft.com/office/drawing/2014/main" id="{EF0D4499-4119-DCAD-2F7A-3C2D52545DD2}"/>
              </a:ext>
            </a:extLst>
          </p:cNvPr>
          <p:cNvPicPr>
            <a:picLocks noChangeAspect="1"/>
          </p:cNvPicPr>
          <p:nvPr/>
        </p:nvPicPr>
        <p:blipFill>
          <a:blip r:embed="rId2"/>
          <a:stretch>
            <a:fillRect/>
          </a:stretch>
        </p:blipFill>
        <p:spPr>
          <a:xfrm>
            <a:off x="1756439" y="2565064"/>
            <a:ext cx="5631121" cy="3275244"/>
          </a:xfrm>
          <a:prstGeom prst="rect">
            <a:avLst/>
          </a:prstGeom>
        </p:spPr>
      </p:pic>
    </p:spTree>
    <p:extLst>
      <p:ext uri="{BB962C8B-B14F-4D97-AF65-F5344CB8AC3E}">
        <p14:creationId xmlns:p14="http://schemas.microsoft.com/office/powerpoint/2010/main" val="24237176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F3A608-FD47-B411-455E-F87D9DB46178}"/>
              </a:ext>
            </a:extLst>
          </p:cNvPr>
          <p:cNvSpPr>
            <a:spLocks noGrp="1"/>
          </p:cNvSpPr>
          <p:nvPr>
            <p:ph type="title"/>
          </p:nvPr>
        </p:nvSpPr>
        <p:spPr>
          <a:xfrm>
            <a:off x="628650" y="365126"/>
            <a:ext cx="7886700" cy="1325563"/>
          </a:xfrm>
        </p:spPr>
        <p:txBody>
          <a:bodyPr/>
          <a:lstStyle/>
          <a:p>
            <a:r>
              <a:rPr lang="nl-NL" dirty="0"/>
              <a:t>Ongeveer 40 liter water</a:t>
            </a:r>
          </a:p>
        </p:txBody>
      </p:sp>
      <p:sp>
        <p:nvSpPr>
          <p:cNvPr id="3" name="Tijdelijke aanduiding voor inhoud 2">
            <a:extLst>
              <a:ext uri="{FF2B5EF4-FFF2-40B4-BE49-F238E27FC236}">
                <a16:creationId xmlns:a16="http://schemas.microsoft.com/office/drawing/2014/main" id="{D95279F4-A54E-CE40-F555-C07C1F894840}"/>
              </a:ext>
            </a:extLst>
          </p:cNvPr>
          <p:cNvSpPr>
            <a:spLocks noGrp="1"/>
          </p:cNvSpPr>
          <p:nvPr>
            <p:ph idx="1"/>
          </p:nvPr>
        </p:nvSpPr>
        <p:spPr>
          <a:xfrm>
            <a:off x="628650" y="1825625"/>
            <a:ext cx="7886700" cy="4351338"/>
          </a:xfrm>
        </p:spPr>
        <p:txBody>
          <a:bodyPr>
            <a:normAutofit/>
          </a:bodyPr>
          <a:lstStyle/>
          <a:p>
            <a:r>
              <a:rPr lang="nl-NL" dirty="0"/>
              <a:t>Wist je dat je kleding langer mooi blijft als je het minder wast?! Daardoor slijten de vezels namelijk minder. </a:t>
            </a:r>
          </a:p>
          <a:p>
            <a:r>
              <a:rPr lang="nl-NL" dirty="0"/>
              <a:t>Binnenste buiten wassen van je kleding, zorgt ervoor dat de kleur langer mooi blijft. Net als op lage temperatuur wassen, bijvoorbeeld 30 graden en daarna ophangen om te drogen.</a:t>
            </a:r>
          </a:p>
          <a:p>
            <a:r>
              <a:rPr lang="nl-NL" dirty="0"/>
              <a:t>Stop je kleding in de droogtrommel slijten de vezels nog sneller.</a:t>
            </a:r>
          </a:p>
        </p:txBody>
      </p:sp>
    </p:spTree>
    <p:extLst>
      <p:ext uri="{BB962C8B-B14F-4D97-AF65-F5344CB8AC3E}">
        <p14:creationId xmlns:p14="http://schemas.microsoft.com/office/powerpoint/2010/main" val="1244024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B9B69E-7C56-55B1-C05B-C3B1F441D98C}"/>
              </a:ext>
            </a:extLst>
          </p:cNvPr>
          <p:cNvSpPr>
            <a:spLocks noGrp="1"/>
          </p:cNvSpPr>
          <p:nvPr>
            <p:ph type="title"/>
          </p:nvPr>
        </p:nvSpPr>
        <p:spPr>
          <a:xfrm>
            <a:off x="628650" y="365126"/>
            <a:ext cx="7886700" cy="2122042"/>
          </a:xfrm>
        </p:spPr>
        <p:txBody>
          <a:bodyPr>
            <a:normAutofit/>
          </a:bodyPr>
          <a:lstStyle/>
          <a:p>
            <a:r>
              <a:rPr lang="nl-NL" dirty="0"/>
              <a:t>Kijk eens goed naar dit plaatje. Wat zie je?</a:t>
            </a:r>
          </a:p>
        </p:txBody>
      </p:sp>
      <p:pic>
        <p:nvPicPr>
          <p:cNvPr id="4" name="Afbeelding 3">
            <a:extLst>
              <a:ext uri="{FF2B5EF4-FFF2-40B4-BE49-F238E27FC236}">
                <a16:creationId xmlns:a16="http://schemas.microsoft.com/office/drawing/2014/main" id="{EF0D4499-4119-DCAD-2F7A-3C2D52545DD2}"/>
              </a:ext>
            </a:extLst>
          </p:cNvPr>
          <p:cNvPicPr>
            <a:picLocks noChangeAspect="1"/>
          </p:cNvPicPr>
          <p:nvPr/>
        </p:nvPicPr>
        <p:blipFill>
          <a:blip r:embed="rId2"/>
          <a:stretch>
            <a:fillRect/>
          </a:stretch>
        </p:blipFill>
        <p:spPr>
          <a:xfrm>
            <a:off x="1756439" y="2565064"/>
            <a:ext cx="5631121" cy="3275244"/>
          </a:xfrm>
          <a:prstGeom prst="rect">
            <a:avLst/>
          </a:prstGeom>
        </p:spPr>
      </p:pic>
    </p:spTree>
    <p:extLst>
      <p:ext uri="{BB962C8B-B14F-4D97-AF65-F5344CB8AC3E}">
        <p14:creationId xmlns:p14="http://schemas.microsoft.com/office/powerpoint/2010/main" val="40284708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F3A608-FD47-B411-455E-F87D9DB46178}"/>
              </a:ext>
            </a:extLst>
          </p:cNvPr>
          <p:cNvSpPr>
            <a:spLocks noGrp="1"/>
          </p:cNvSpPr>
          <p:nvPr>
            <p:ph type="title"/>
          </p:nvPr>
        </p:nvSpPr>
        <p:spPr>
          <a:xfrm>
            <a:off x="628650" y="365126"/>
            <a:ext cx="7886700" cy="1325563"/>
          </a:xfrm>
        </p:spPr>
        <p:txBody>
          <a:bodyPr/>
          <a:lstStyle/>
          <a:p>
            <a:r>
              <a:rPr lang="nl-NL" dirty="0"/>
              <a:t>plastic</a:t>
            </a:r>
          </a:p>
        </p:txBody>
      </p:sp>
      <p:sp>
        <p:nvSpPr>
          <p:cNvPr id="3" name="Tijdelijke aanduiding voor inhoud 2">
            <a:extLst>
              <a:ext uri="{FF2B5EF4-FFF2-40B4-BE49-F238E27FC236}">
                <a16:creationId xmlns:a16="http://schemas.microsoft.com/office/drawing/2014/main" id="{D95279F4-A54E-CE40-F555-C07C1F894840}"/>
              </a:ext>
            </a:extLst>
          </p:cNvPr>
          <p:cNvSpPr>
            <a:spLocks noGrp="1"/>
          </p:cNvSpPr>
          <p:nvPr>
            <p:ph idx="1"/>
          </p:nvPr>
        </p:nvSpPr>
        <p:spPr>
          <a:xfrm>
            <a:off x="628650" y="1825625"/>
            <a:ext cx="7886700" cy="4351338"/>
          </a:xfrm>
        </p:spPr>
        <p:txBody>
          <a:bodyPr>
            <a:normAutofit/>
          </a:bodyPr>
          <a:lstStyle/>
          <a:p>
            <a:r>
              <a:rPr lang="nl-NL" sz="2800" dirty="0"/>
              <a:t>Ja, je ziet het goed het is plastic. Want tijdens het wassen slijten de vezels. De vezels van natuurlijke materialen vergaan op een natuurlijke manier. </a:t>
            </a:r>
          </a:p>
          <a:p>
            <a:r>
              <a:rPr lang="nl-NL" sz="2800" dirty="0"/>
              <a:t>We dragen echter ook - steeds meer - kleding van polyester. Polyester is een synthetisch materiaal. </a:t>
            </a:r>
            <a:br>
              <a:rPr lang="nl-NL" sz="2800" dirty="0"/>
            </a:br>
            <a:r>
              <a:rPr lang="nl-NL" sz="2800" dirty="0"/>
              <a:t>Dat is gemaakt van aardolie, fossiele brandstof. De vezels hiervan (microplastics) blijven achter in het milieu. Oh jee!</a:t>
            </a:r>
            <a:endParaRPr lang="nl-NL" dirty="0"/>
          </a:p>
        </p:txBody>
      </p:sp>
    </p:spTree>
    <p:extLst>
      <p:ext uri="{BB962C8B-B14F-4D97-AF65-F5344CB8AC3E}">
        <p14:creationId xmlns:p14="http://schemas.microsoft.com/office/powerpoint/2010/main" val="32516398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F3A608-FD47-B411-455E-F87D9DB46178}"/>
              </a:ext>
            </a:extLst>
          </p:cNvPr>
          <p:cNvSpPr>
            <a:spLocks noGrp="1"/>
          </p:cNvSpPr>
          <p:nvPr>
            <p:ph type="title"/>
          </p:nvPr>
        </p:nvSpPr>
        <p:spPr>
          <a:xfrm>
            <a:off x="628650" y="365126"/>
            <a:ext cx="7886700" cy="1325563"/>
          </a:xfrm>
        </p:spPr>
        <p:txBody>
          <a:bodyPr/>
          <a:lstStyle/>
          <a:p>
            <a:r>
              <a:rPr lang="nl-NL" dirty="0"/>
              <a:t>Materialen overzicht uit de Bosatlas van de duurzaamheid:</a:t>
            </a:r>
          </a:p>
        </p:txBody>
      </p:sp>
      <p:pic>
        <p:nvPicPr>
          <p:cNvPr id="6" name="Tijdelijke aanduiding voor inhoud 5">
            <a:extLst>
              <a:ext uri="{FF2B5EF4-FFF2-40B4-BE49-F238E27FC236}">
                <a16:creationId xmlns:a16="http://schemas.microsoft.com/office/drawing/2014/main" id="{8CB9B7BD-67C4-0296-3E2D-4A7F6EA76DFE}"/>
              </a:ext>
            </a:extLst>
          </p:cNvPr>
          <p:cNvPicPr>
            <a:picLocks noGrp="1" noChangeAspect="1"/>
          </p:cNvPicPr>
          <p:nvPr>
            <p:ph idx="1"/>
          </p:nvPr>
        </p:nvPicPr>
        <p:blipFill>
          <a:blip r:embed="rId2"/>
          <a:stretch>
            <a:fillRect/>
          </a:stretch>
        </p:blipFill>
        <p:spPr>
          <a:xfrm>
            <a:off x="495649" y="1690689"/>
            <a:ext cx="7746143" cy="4390759"/>
          </a:xfrm>
          <a:prstGeom prst="rect">
            <a:avLst/>
          </a:prstGeom>
        </p:spPr>
      </p:pic>
    </p:spTree>
    <p:extLst>
      <p:ext uri="{BB962C8B-B14F-4D97-AF65-F5344CB8AC3E}">
        <p14:creationId xmlns:p14="http://schemas.microsoft.com/office/powerpoint/2010/main" val="15013649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F3A608-FD47-B411-455E-F87D9DB46178}"/>
              </a:ext>
            </a:extLst>
          </p:cNvPr>
          <p:cNvSpPr>
            <a:spLocks noGrp="1"/>
          </p:cNvSpPr>
          <p:nvPr>
            <p:ph type="title"/>
          </p:nvPr>
        </p:nvSpPr>
        <p:spPr>
          <a:xfrm>
            <a:off x="628650" y="365126"/>
            <a:ext cx="7886700" cy="1325563"/>
          </a:xfrm>
        </p:spPr>
        <p:txBody>
          <a:bodyPr/>
          <a:lstStyle/>
          <a:p>
            <a:r>
              <a:rPr lang="nl-NL" sz="4400" dirty="0"/>
              <a:t>gerecycled katoen</a:t>
            </a:r>
            <a:endParaRPr lang="nl-NL" dirty="0"/>
          </a:p>
        </p:txBody>
      </p:sp>
      <p:sp>
        <p:nvSpPr>
          <p:cNvPr id="3" name="Tijdelijke aanduiding voor inhoud 2">
            <a:extLst>
              <a:ext uri="{FF2B5EF4-FFF2-40B4-BE49-F238E27FC236}">
                <a16:creationId xmlns:a16="http://schemas.microsoft.com/office/drawing/2014/main" id="{D95279F4-A54E-CE40-F555-C07C1F894840}"/>
              </a:ext>
            </a:extLst>
          </p:cNvPr>
          <p:cNvSpPr>
            <a:spLocks noGrp="1"/>
          </p:cNvSpPr>
          <p:nvPr>
            <p:ph idx="1"/>
          </p:nvPr>
        </p:nvSpPr>
        <p:spPr>
          <a:xfrm>
            <a:off x="628650" y="1825625"/>
            <a:ext cx="7886700" cy="4351338"/>
          </a:xfrm>
        </p:spPr>
        <p:txBody>
          <a:bodyPr>
            <a:normAutofit/>
          </a:bodyPr>
          <a:lstStyle/>
          <a:p>
            <a:r>
              <a:rPr lang="nl-NL" sz="2800" dirty="0"/>
              <a:t>Zie je de verschillen van bijvoorbeeld nieuw katoen ten opzichte van gerecycled katoen?!</a:t>
            </a:r>
          </a:p>
          <a:p>
            <a:r>
              <a:rPr lang="nl-NL" sz="2800" dirty="0"/>
              <a:t>Er zijn al steeds meer kledingstukken gemaakt van gerecycled katoen! En leuk om te weten is dat voor het maken van bijvoorbeeld een spijkerbroek gemaakt van gerecycled katoen, slechts 581 liter water nodig is. Dus minder nieuwe grondstoffen en veel minder water!</a:t>
            </a:r>
            <a:endParaRPr lang="nl-NL" dirty="0"/>
          </a:p>
        </p:txBody>
      </p:sp>
    </p:spTree>
    <p:extLst>
      <p:ext uri="{BB962C8B-B14F-4D97-AF65-F5344CB8AC3E}">
        <p14:creationId xmlns:p14="http://schemas.microsoft.com/office/powerpoint/2010/main" val="19919756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B9B69E-7C56-55B1-C05B-C3B1F441D98C}"/>
              </a:ext>
            </a:extLst>
          </p:cNvPr>
          <p:cNvSpPr>
            <a:spLocks noGrp="1"/>
          </p:cNvSpPr>
          <p:nvPr>
            <p:ph type="title"/>
          </p:nvPr>
        </p:nvSpPr>
        <p:spPr>
          <a:xfrm>
            <a:off x="628650" y="365126"/>
            <a:ext cx="7886700" cy="2122042"/>
          </a:xfrm>
        </p:spPr>
        <p:txBody>
          <a:bodyPr>
            <a:normAutofit/>
          </a:bodyPr>
          <a:lstStyle/>
          <a:p>
            <a:pPr defTabSz="268731">
              <a:defRPr sz="4400">
                <a:effectLst>
                  <a:outerShdw blurRad="12700" dist="11684" dir="16200000" rotWithShape="0">
                    <a:srgbClr val="000000">
                      <a:alpha val="34000"/>
                    </a:srgbClr>
                  </a:outerShdw>
                </a:effectLst>
              </a:defRPr>
            </a:pPr>
            <a:r>
              <a:rPr lang="nl-NL" sz="4400" dirty="0"/>
              <a:t>Wat doe jij met kleding welke je niet (meer) draagt? </a:t>
            </a:r>
            <a:endParaRPr lang="nl-NL" dirty="0"/>
          </a:p>
        </p:txBody>
      </p:sp>
      <p:pic>
        <p:nvPicPr>
          <p:cNvPr id="6" name="Afbeelding 5">
            <a:extLst>
              <a:ext uri="{FF2B5EF4-FFF2-40B4-BE49-F238E27FC236}">
                <a16:creationId xmlns:a16="http://schemas.microsoft.com/office/drawing/2014/main" id="{539A7A4B-A83D-E746-945B-9F5C2F0ACED9}"/>
              </a:ext>
            </a:extLst>
          </p:cNvPr>
          <p:cNvPicPr>
            <a:picLocks noChangeAspect="1"/>
          </p:cNvPicPr>
          <p:nvPr/>
        </p:nvPicPr>
        <p:blipFill>
          <a:blip r:embed="rId2"/>
          <a:stretch>
            <a:fillRect/>
          </a:stretch>
        </p:blipFill>
        <p:spPr>
          <a:xfrm>
            <a:off x="2757014" y="1572768"/>
            <a:ext cx="3629972" cy="4594352"/>
          </a:xfrm>
          <a:prstGeom prst="rect">
            <a:avLst/>
          </a:prstGeom>
        </p:spPr>
      </p:pic>
    </p:spTree>
    <p:extLst>
      <p:ext uri="{BB962C8B-B14F-4D97-AF65-F5344CB8AC3E}">
        <p14:creationId xmlns:p14="http://schemas.microsoft.com/office/powerpoint/2010/main" val="31508140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F3A608-FD47-B411-455E-F87D9DB46178}"/>
              </a:ext>
            </a:extLst>
          </p:cNvPr>
          <p:cNvSpPr>
            <a:spLocks noGrp="1"/>
          </p:cNvSpPr>
          <p:nvPr>
            <p:ph type="title"/>
          </p:nvPr>
        </p:nvSpPr>
        <p:spPr>
          <a:xfrm>
            <a:off x="628650" y="365126"/>
            <a:ext cx="7886700" cy="1325563"/>
          </a:xfrm>
        </p:spPr>
        <p:txBody>
          <a:bodyPr/>
          <a:lstStyle/>
          <a:p>
            <a:r>
              <a:rPr lang="nl-NL" dirty="0"/>
              <a:t>R-ladder</a:t>
            </a:r>
          </a:p>
        </p:txBody>
      </p:sp>
      <p:pic>
        <p:nvPicPr>
          <p:cNvPr id="3" name="Tijdelijke aanduiding voor inhoud 2">
            <a:extLst>
              <a:ext uri="{FF2B5EF4-FFF2-40B4-BE49-F238E27FC236}">
                <a16:creationId xmlns:a16="http://schemas.microsoft.com/office/drawing/2014/main" id="{46BF6C36-1190-DA30-6751-66DC2F000A3B}"/>
              </a:ext>
            </a:extLst>
          </p:cNvPr>
          <p:cNvPicPr>
            <a:picLocks noGrp="1" noChangeAspect="1"/>
          </p:cNvPicPr>
          <p:nvPr>
            <p:ph idx="1"/>
          </p:nvPr>
        </p:nvPicPr>
        <p:blipFill>
          <a:blip r:embed="rId2"/>
          <a:stretch>
            <a:fillRect/>
          </a:stretch>
        </p:blipFill>
        <p:spPr>
          <a:xfrm>
            <a:off x="3618527" y="1690689"/>
            <a:ext cx="1906945" cy="4351338"/>
          </a:xfrm>
          <a:prstGeom prst="rect">
            <a:avLst/>
          </a:prstGeom>
        </p:spPr>
      </p:pic>
      <p:sp>
        <p:nvSpPr>
          <p:cNvPr id="5" name="Tekstvak 4">
            <a:extLst>
              <a:ext uri="{FF2B5EF4-FFF2-40B4-BE49-F238E27FC236}">
                <a16:creationId xmlns:a16="http://schemas.microsoft.com/office/drawing/2014/main" id="{94A7FB16-925B-AD3D-B21D-A5412C413958}"/>
              </a:ext>
            </a:extLst>
          </p:cNvPr>
          <p:cNvSpPr txBox="1"/>
          <p:nvPr/>
        </p:nvSpPr>
        <p:spPr>
          <a:xfrm>
            <a:off x="877824" y="2182368"/>
            <a:ext cx="2445606" cy="646331"/>
          </a:xfrm>
          <a:prstGeom prst="rect">
            <a:avLst/>
          </a:prstGeom>
          <a:noFill/>
        </p:spPr>
        <p:txBody>
          <a:bodyPr wrap="none" rtlCol="0">
            <a:spAutoFit/>
          </a:bodyPr>
          <a:lstStyle/>
          <a:p>
            <a:r>
              <a:rPr lang="nl-NL" dirty="0"/>
              <a:t>Hoe hoger op de ladder,</a:t>
            </a:r>
          </a:p>
          <a:p>
            <a:r>
              <a:rPr lang="nl-NL" dirty="0"/>
              <a:t>hoe beter!</a:t>
            </a:r>
          </a:p>
        </p:txBody>
      </p:sp>
    </p:spTree>
    <p:extLst>
      <p:ext uri="{BB962C8B-B14F-4D97-AF65-F5344CB8AC3E}">
        <p14:creationId xmlns:p14="http://schemas.microsoft.com/office/powerpoint/2010/main" val="18755249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0B76DD53-6F05-9ABE-41A3-75A55684990D}"/>
              </a:ext>
            </a:extLst>
          </p:cNvPr>
          <p:cNvPicPr>
            <a:picLocks noChangeAspect="1"/>
          </p:cNvPicPr>
          <p:nvPr/>
        </p:nvPicPr>
        <p:blipFill>
          <a:blip r:embed="rId2"/>
          <a:stretch>
            <a:fillRect/>
          </a:stretch>
        </p:blipFill>
        <p:spPr>
          <a:xfrm>
            <a:off x="1506728" y="407670"/>
            <a:ext cx="6315898" cy="5691378"/>
          </a:xfrm>
          <a:prstGeom prst="rect">
            <a:avLst/>
          </a:prstGeom>
        </p:spPr>
      </p:pic>
    </p:spTree>
    <p:extLst>
      <p:ext uri="{BB962C8B-B14F-4D97-AF65-F5344CB8AC3E}">
        <p14:creationId xmlns:p14="http://schemas.microsoft.com/office/powerpoint/2010/main" val="2560725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FB0C43-6AB8-EDE5-1520-33E44EC59F83}"/>
              </a:ext>
            </a:extLst>
          </p:cNvPr>
          <p:cNvSpPr>
            <a:spLocks noGrp="1"/>
          </p:cNvSpPr>
          <p:nvPr>
            <p:ph type="title"/>
          </p:nvPr>
        </p:nvSpPr>
        <p:spPr/>
        <p:txBody>
          <a:bodyPr/>
          <a:lstStyle/>
          <a:p>
            <a:r>
              <a:rPr lang="nl-NL" dirty="0"/>
              <a:t> </a:t>
            </a:r>
          </a:p>
        </p:txBody>
      </p:sp>
      <p:pic>
        <p:nvPicPr>
          <p:cNvPr id="3" name="Afbeelding" descr="Afbeelding">
            <a:extLst>
              <a:ext uri="{FF2B5EF4-FFF2-40B4-BE49-F238E27FC236}">
                <a16:creationId xmlns:a16="http://schemas.microsoft.com/office/drawing/2014/main" id="{DB74A39B-BE20-739A-6B99-249569F3DAEC}"/>
              </a:ext>
            </a:extLst>
          </p:cNvPr>
          <p:cNvPicPr>
            <a:picLocks noChangeAspect="1"/>
          </p:cNvPicPr>
          <p:nvPr/>
        </p:nvPicPr>
        <p:blipFill>
          <a:blip r:embed="rId2"/>
          <a:stretch>
            <a:fillRect/>
          </a:stretch>
        </p:blipFill>
        <p:spPr>
          <a:xfrm>
            <a:off x="867639" y="501597"/>
            <a:ext cx="7408721" cy="5556542"/>
          </a:xfrm>
          <a:prstGeom prst="rect">
            <a:avLst/>
          </a:prstGeom>
          <a:ln w="12700">
            <a:miter lim="400000"/>
          </a:ln>
        </p:spPr>
      </p:pic>
    </p:spTree>
    <p:extLst>
      <p:ext uri="{BB962C8B-B14F-4D97-AF65-F5344CB8AC3E}">
        <p14:creationId xmlns:p14="http://schemas.microsoft.com/office/powerpoint/2010/main" val="8610957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F3A608-FD47-B411-455E-F87D9DB46178}"/>
              </a:ext>
            </a:extLst>
          </p:cNvPr>
          <p:cNvSpPr>
            <a:spLocks noGrp="1"/>
          </p:cNvSpPr>
          <p:nvPr>
            <p:ph type="title"/>
          </p:nvPr>
        </p:nvSpPr>
        <p:spPr/>
        <p:txBody>
          <a:bodyPr/>
          <a:lstStyle/>
          <a:p>
            <a:r>
              <a:rPr lang="nl-NL" dirty="0"/>
              <a:t>Wat als we kleding,</a:t>
            </a:r>
            <a:br>
              <a:rPr lang="nl-NL" dirty="0"/>
            </a:br>
            <a:r>
              <a:rPr lang="nl-NL" dirty="0"/>
              <a:t> meer waarderen?!</a:t>
            </a:r>
          </a:p>
        </p:txBody>
      </p:sp>
      <p:sp>
        <p:nvSpPr>
          <p:cNvPr id="3" name="Tijdelijke aanduiding voor inhoud 2">
            <a:extLst>
              <a:ext uri="{FF2B5EF4-FFF2-40B4-BE49-F238E27FC236}">
                <a16:creationId xmlns:a16="http://schemas.microsoft.com/office/drawing/2014/main" id="{D95279F4-A54E-CE40-F555-C07C1F894840}"/>
              </a:ext>
            </a:extLst>
          </p:cNvPr>
          <p:cNvSpPr>
            <a:spLocks noGrp="1"/>
          </p:cNvSpPr>
          <p:nvPr>
            <p:ph idx="1"/>
          </p:nvPr>
        </p:nvSpPr>
        <p:spPr/>
        <p:txBody>
          <a:bodyPr/>
          <a:lstStyle/>
          <a:p>
            <a:pPr marL="0" indent="0">
              <a:buNone/>
            </a:pPr>
            <a:r>
              <a:rPr lang="nl-NL" dirty="0"/>
              <a:t>De kledingindustrie behoort tot een van de meest vervuilende industrieën. Er worden inmiddels steeds meer kledingbergen van kleding die niet (meer) wordt gedragen gevonden of zelfs verbrand.</a:t>
            </a:r>
          </a:p>
          <a:p>
            <a:pPr marL="0" indent="0">
              <a:buNone/>
            </a:pPr>
            <a:r>
              <a:rPr lang="nl-NL" b="0" dirty="0"/>
              <a:t>Dat is zonde en niet goed voor het milieu. Want voor het maken van kleding zijn veel grondstoffen gebruikt. </a:t>
            </a:r>
          </a:p>
          <a:p>
            <a:pPr marL="0" indent="0">
              <a:buNone/>
            </a:pPr>
            <a:r>
              <a:rPr lang="nl-NL" b="0" dirty="0"/>
              <a:t>Wat als we kleding meer zouden waarderen en de gebruikte grondstoffen en materialen zo lang mogelijk gebruiken?</a:t>
            </a:r>
          </a:p>
        </p:txBody>
      </p:sp>
    </p:spTree>
    <p:extLst>
      <p:ext uri="{BB962C8B-B14F-4D97-AF65-F5344CB8AC3E}">
        <p14:creationId xmlns:p14="http://schemas.microsoft.com/office/powerpoint/2010/main" val="11130688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F3A608-FD47-B411-455E-F87D9DB46178}"/>
              </a:ext>
            </a:extLst>
          </p:cNvPr>
          <p:cNvSpPr>
            <a:spLocks noGrp="1"/>
          </p:cNvSpPr>
          <p:nvPr>
            <p:ph type="title"/>
          </p:nvPr>
        </p:nvSpPr>
        <p:spPr>
          <a:xfrm>
            <a:off x="628650" y="365126"/>
            <a:ext cx="7886700" cy="1325563"/>
          </a:xfrm>
        </p:spPr>
        <p:txBody>
          <a:bodyPr/>
          <a:lstStyle/>
          <a:p>
            <a:r>
              <a:rPr lang="nl-NL" dirty="0"/>
              <a:t>Ambitie</a:t>
            </a:r>
          </a:p>
        </p:txBody>
      </p:sp>
      <p:sp>
        <p:nvSpPr>
          <p:cNvPr id="3" name="Tijdelijke aanduiding voor inhoud 2">
            <a:extLst>
              <a:ext uri="{FF2B5EF4-FFF2-40B4-BE49-F238E27FC236}">
                <a16:creationId xmlns:a16="http://schemas.microsoft.com/office/drawing/2014/main" id="{D95279F4-A54E-CE40-F555-C07C1F894840}"/>
              </a:ext>
            </a:extLst>
          </p:cNvPr>
          <p:cNvSpPr>
            <a:spLocks noGrp="1"/>
          </p:cNvSpPr>
          <p:nvPr>
            <p:ph idx="1"/>
          </p:nvPr>
        </p:nvSpPr>
        <p:spPr>
          <a:xfrm>
            <a:off x="628650" y="1825625"/>
            <a:ext cx="7886700" cy="4351338"/>
          </a:xfrm>
        </p:spPr>
        <p:txBody>
          <a:bodyPr>
            <a:normAutofit/>
          </a:bodyPr>
          <a:lstStyle/>
          <a:p>
            <a:r>
              <a:rPr lang="nl-NL" sz="2800" dirty="0"/>
              <a:t>Mijn droom is dat elke school in Nederland jaarlijks iets gaat doen rondom ’kleding’.</a:t>
            </a:r>
          </a:p>
          <a:p>
            <a:r>
              <a:rPr lang="nl-NL" sz="2800" dirty="0"/>
              <a:t>Net zoals met plastic zeg maar.</a:t>
            </a:r>
          </a:p>
          <a:p>
            <a:r>
              <a:rPr lang="nl-NL" sz="2800" dirty="0"/>
              <a:t>Waardeer je kleren. Het is tijd voor verandering! Doen jullie mee?!</a:t>
            </a:r>
          </a:p>
          <a:p>
            <a:pPr marL="457200" lvl="1" indent="0">
              <a:buNone/>
            </a:pPr>
            <a:br>
              <a:rPr lang="nl-NL" dirty="0"/>
            </a:br>
            <a:r>
              <a:rPr lang="nl-NL" dirty="0"/>
              <a:t>– Daniëlle Schouten </a:t>
            </a:r>
            <a:br>
              <a:rPr lang="nl-NL" dirty="0"/>
            </a:br>
            <a:br>
              <a:rPr lang="nl-NL" dirty="0"/>
            </a:br>
            <a:endParaRPr lang="nl-NL" dirty="0"/>
          </a:p>
        </p:txBody>
      </p:sp>
    </p:spTree>
    <p:extLst>
      <p:ext uri="{BB962C8B-B14F-4D97-AF65-F5344CB8AC3E}">
        <p14:creationId xmlns:p14="http://schemas.microsoft.com/office/powerpoint/2010/main" val="14792733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B9B69E-7C56-55B1-C05B-C3B1F441D98C}"/>
              </a:ext>
            </a:extLst>
          </p:cNvPr>
          <p:cNvSpPr>
            <a:spLocks noGrp="1"/>
          </p:cNvSpPr>
          <p:nvPr>
            <p:ph type="title"/>
          </p:nvPr>
        </p:nvSpPr>
        <p:spPr>
          <a:xfrm>
            <a:off x="628650" y="365126"/>
            <a:ext cx="7886700" cy="2122042"/>
          </a:xfrm>
        </p:spPr>
        <p:txBody>
          <a:bodyPr>
            <a:normAutofit/>
          </a:bodyPr>
          <a:lstStyle/>
          <a:p>
            <a:r>
              <a:rPr lang="nl-NL" dirty="0"/>
              <a:t>Extra: Arjen Lubach over </a:t>
            </a:r>
            <a:br>
              <a:rPr lang="nl-NL" dirty="0"/>
            </a:br>
            <a:r>
              <a:rPr lang="nl-NL" dirty="0"/>
              <a:t>TE VEEL kleding</a:t>
            </a:r>
          </a:p>
        </p:txBody>
      </p:sp>
      <p:sp>
        <p:nvSpPr>
          <p:cNvPr id="5" name="Tekstvak 4">
            <a:extLst>
              <a:ext uri="{FF2B5EF4-FFF2-40B4-BE49-F238E27FC236}">
                <a16:creationId xmlns:a16="http://schemas.microsoft.com/office/drawing/2014/main" id="{B052EF1D-B778-BE00-E5BB-2097B4874766}"/>
              </a:ext>
            </a:extLst>
          </p:cNvPr>
          <p:cNvSpPr txBox="1"/>
          <p:nvPr/>
        </p:nvSpPr>
        <p:spPr>
          <a:xfrm>
            <a:off x="1524000" y="2694432"/>
            <a:ext cx="5998464" cy="923330"/>
          </a:xfrm>
          <a:prstGeom prst="rect">
            <a:avLst/>
          </a:prstGeom>
          <a:noFill/>
        </p:spPr>
        <p:txBody>
          <a:bodyPr wrap="square">
            <a:spAutoFit/>
          </a:bodyPr>
          <a:lstStyle/>
          <a:p>
            <a:r>
              <a:rPr lang="nl-NL" dirty="0">
                <a:hlinkClick r:id="rId2"/>
              </a:rPr>
              <a:t>De Avondshow met Arjen Lubach -  en  nou is het afgelopen met te  veel kleding  (item duurt  9 minuten)</a:t>
            </a:r>
          </a:p>
          <a:p>
            <a:r>
              <a:rPr lang="nl-NL" dirty="0">
                <a:hlinkClick r:id="rId2"/>
              </a:rPr>
              <a:t>https://www.youtube.com/watch?v=NcViyZp2W_0</a:t>
            </a:r>
            <a:endParaRPr lang="nl-NL" dirty="0"/>
          </a:p>
        </p:txBody>
      </p:sp>
    </p:spTree>
    <p:extLst>
      <p:ext uri="{BB962C8B-B14F-4D97-AF65-F5344CB8AC3E}">
        <p14:creationId xmlns:p14="http://schemas.microsoft.com/office/powerpoint/2010/main" val="14165291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B9B69E-7C56-55B1-C05B-C3B1F441D98C}"/>
              </a:ext>
            </a:extLst>
          </p:cNvPr>
          <p:cNvSpPr>
            <a:spLocks noGrp="1"/>
          </p:cNvSpPr>
          <p:nvPr>
            <p:ph type="title"/>
          </p:nvPr>
        </p:nvSpPr>
        <p:spPr>
          <a:xfrm>
            <a:off x="628650" y="365126"/>
            <a:ext cx="7886700" cy="2122042"/>
          </a:xfrm>
        </p:spPr>
        <p:txBody>
          <a:bodyPr>
            <a:normAutofit/>
          </a:bodyPr>
          <a:lstStyle/>
          <a:p>
            <a:r>
              <a:rPr lang="nl-NL" dirty="0"/>
              <a:t>Extra: Jeans game - zie leskoffer</a:t>
            </a:r>
          </a:p>
        </p:txBody>
      </p:sp>
      <p:pic>
        <p:nvPicPr>
          <p:cNvPr id="3" name="Afbeelding 2">
            <a:extLst>
              <a:ext uri="{FF2B5EF4-FFF2-40B4-BE49-F238E27FC236}">
                <a16:creationId xmlns:a16="http://schemas.microsoft.com/office/drawing/2014/main" id="{458CF896-862F-EC71-DB7C-4CEC5AF1D383}"/>
              </a:ext>
            </a:extLst>
          </p:cNvPr>
          <p:cNvPicPr>
            <a:picLocks noChangeAspect="1"/>
          </p:cNvPicPr>
          <p:nvPr/>
        </p:nvPicPr>
        <p:blipFill>
          <a:blip r:embed="rId2"/>
          <a:stretch>
            <a:fillRect/>
          </a:stretch>
        </p:blipFill>
        <p:spPr>
          <a:xfrm>
            <a:off x="1188720" y="1706119"/>
            <a:ext cx="6406896" cy="4529476"/>
          </a:xfrm>
          <a:prstGeom prst="rect">
            <a:avLst/>
          </a:prstGeom>
        </p:spPr>
      </p:pic>
    </p:spTree>
    <p:extLst>
      <p:ext uri="{BB962C8B-B14F-4D97-AF65-F5344CB8AC3E}">
        <p14:creationId xmlns:p14="http://schemas.microsoft.com/office/powerpoint/2010/main" val="35815640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CACA7E-E915-24F7-A49E-52CE33269B51}"/>
              </a:ext>
            </a:extLst>
          </p:cNvPr>
          <p:cNvSpPr>
            <a:spLocks noGrp="1"/>
          </p:cNvSpPr>
          <p:nvPr>
            <p:ph type="title"/>
          </p:nvPr>
        </p:nvSpPr>
        <p:spPr/>
        <p:txBody>
          <a:bodyPr/>
          <a:lstStyle/>
          <a:p>
            <a:r>
              <a:rPr lang="nl-NL" sz="4400" dirty="0"/>
              <a:t>Aan de slag in tweetallen</a:t>
            </a:r>
            <a:endParaRPr lang="nl-NL" dirty="0"/>
          </a:p>
        </p:txBody>
      </p:sp>
      <p:sp>
        <p:nvSpPr>
          <p:cNvPr id="3" name="Tijdelijke aanduiding voor inhoud 2">
            <a:extLst>
              <a:ext uri="{FF2B5EF4-FFF2-40B4-BE49-F238E27FC236}">
                <a16:creationId xmlns:a16="http://schemas.microsoft.com/office/drawing/2014/main" id="{E29F757B-DA95-76CA-E3E3-88FDEFE4ED06}"/>
              </a:ext>
            </a:extLst>
          </p:cNvPr>
          <p:cNvSpPr>
            <a:spLocks noGrp="1"/>
          </p:cNvSpPr>
          <p:nvPr>
            <p:ph idx="1"/>
          </p:nvPr>
        </p:nvSpPr>
        <p:spPr/>
        <p:txBody>
          <a:bodyPr/>
          <a:lstStyle/>
          <a:p>
            <a:r>
              <a:rPr lang="nl-NL" sz="2800" dirty="0"/>
              <a:t> Hoeveel kledingstukken heb jij?</a:t>
            </a:r>
            <a:endParaRPr lang="nl-NL" dirty="0"/>
          </a:p>
        </p:txBody>
      </p:sp>
      <p:pic>
        <p:nvPicPr>
          <p:cNvPr id="8" name="Afbeelding 7">
            <a:extLst>
              <a:ext uri="{FF2B5EF4-FFF2-40B4-BE49-F238E27FC236}">
                <a16:creationId xmlns:a16="http://schemas.microsoft.com/office/drawing/2014/main" id="{C7ACFAED-350A-7316-600F-AE61F37A5172}"/>
              </a:ext>
            </a:extLst>
          </p:cNvPr>
          <p:cNvPicPr>
            <a:picLocks noChangeAspect="1"/>
          </p:cNvPicPr>
          <p:nvPr/>
        </p:nvPicPr>
        <p:blipFill>
          <a:blip r:embed="rId2"/>
          <a:stretch>
            <a:fillRect/>
          </a:stretch>
        </p:blipFill>
        <p:spPr>
          <a:xfrm>
            <a:off x="3328801" y="2377439"/>
            <a:ext cx="2486398" cy="3717227"/>
          </a:xfrm>
          <a:prstGeom prst="rect">
            <a:avLst/>
          </a:prstGeom>
        </p:spPr>
      </p:pic>
    </p:spTree>
    <p:extLst>
      <p:ext uri="{BB962C8B-B14F-4D97-AF65-F5344CB8AC3E}">
        <p14:creationId xmlns:p14="http://schemas.microsoft.com/office/powerpoint/2010/main" val="39139958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CACA7E-E915-24F7-A49E-52CE33269B51}"/>
              </a:ext>
            </a:extLst>
          </p:cNvPr>
          <p:cNvSpPr>
            <a:spLocks noGrp="1"/>
          </p:cNvSpPr>
          <p:nvPr>
            <p:ph type="title"/>
          </p:nvPr>
        </p:nvSpPr>
        <p:spPr/>
        <p:txBody>
          <a:bodyPr/>
          <a:lstStyle/>
          <a:p>
            <a:r>
              <a:rPr lang="nl-NL" dirty="0"/>
              <a:t>Kledingkast onderzoek van de Hogeschool van Amsterdam </a:t>
            </a:r>
          </a:p>
        </p:txBody>
      </p:sp>
      <p:pic>
        <p:nvPicPr>
          <p:cNvPr id="4" name="Afbeelding 3">
            <a:extLst>
              <a:ext uri="{FF2B5EF4-FFF2-40B4-BE49-F238E27FC236}">
                <a16:creationId xmlns:a16="http://schemas.microsoft.com/office/drawing/2014/main" id="{5B9B8EF0-D2F9-A873-87B5-AEFB231729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5441" y="1757712"/>
            <a:ext cx="6133117" cy="4333972"/>
          </a:xfrm>
          <a:prstGeom prst="rect">
            <a:avLst/>
          </a:prstGeom>
        </p:spPr>
      </p:pic>
    </p:spTree>
    <p:extLst>
      <p:ext uri="{BB962C8B-B14F-4D97-AF65-F5344CB8AC3E}">
        <p14:creationId xmlns:p14="http://schemas.microsoft.com/office/powerpoint/2010/main" val="42908421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B9B69E-7C56-55B1-C05B-C3B1F441D98C}"/>
              </a:ext>
            </a:extLst>
          </p:cNvPr>
          <p:cNvSpPr>
            <a:spLocks noGrp="1"/>
          </p:cNvSpPr>
          <p:nvPr>
            <p:ph type="title"/>
          </p:nvPr>
        </p:nvSpPr>
        <p:spPr>
          <a:xfrm>
            <a:off x="628650" y="365126"/>
            <a:ext cx="7886700" cy="2122042"/>
          </a:xfrm>
        </p:spPr>
        <p:txBody>
          <a:bodyPr>
            <a:normAutofit fontScale="90000"/>
          </a:bodyPr>
          <a:lstStyle/>
          <a:p>
            <a:r>
              <a:rPr lang="nl-NL" dirty="0"/>
              <a:t>Gemiddeld 50 kledingstukken p.p. die niet (meer) worden gedragen! </a:t>
            </a:r>
            <a:br>
              <a:rPr lang="nl-NL" dirty="0"/>
            </a:br>
            <a:r>
              <a:rPr lang="nl-NL" dirty="0"/>
              <a:t>Asjemenou.</a:t>
            </a:r>
          </a:p>
        </p:txBody>
      </p:sp>
      <p:pic>
        <p:nvPicPr>
          <p:cNvPr id="4" name="Afbeelding" descr="Afbeelding">
            <a:extLst>
              <a:ext uri="{FF2B5EF4-FFF2-40B4-BE49-F238E27FC236}">
                <a16:creationId xmlns:a16="http://schemas.microsoft.com/office/drawing/2014/main" id="{0A4CA38F-E50E-1406-B30E-5D70D3711A94}"/>
              </a:ext>
            </a:extLst>
          </p:cNvPr>
          <p:cNvPicPr>
            <a:picLocks noChangeAspect="1"/>
          </p:cNvPicPr>
          <p:nvPr/>
        </p:nvPicPr>
        <p:blipFill>
          <a:blip r:embed="rId2"/>
          <a:stretch>
            <a:fillRect/>
          </a:stretch>
        </p:blipFill>
        <p:spPr>
          <a:xfrm>
            <a:off x="2463162" y="2389829"/>
            <a:ext cx="4217675" cy="3625110"/>
          </a:xfrm>
          <a:prstGeom prst="rect">
            <a:avLst/>
          </a:prstGeom>
          <a:ln w="12700">
            <a:miter lim="400000"/>
          </a:ln>
        </p:spPr>
      </p:pic>
    </p:spTree>
    <p:extLst>
      <p:ext uri="{BB962C8B-B14F-4D97-AF65-F5344CB8AC3E}">
        <p14:creationId xmlns:p14="http://schemas.microsoft.com/office/powerpoint/2010/main" val="15469776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F3A608-FD47-B411-455E-F87D9DB46178}"/>
              </a:ext>
            </a:extLst>
          </p:cNvPr>
          <p:cNvSpPr>
            <a:spLocks noGrp="1"/>
          </p:cNvSpPr>
          <p:nvPr>
            <p:ph type="title"/>
          </p:nvPr>
        </p:nvSpPr>
        <p:spPr>
          <a:xfrm>
            <a:off x="628650" y="365126"/>
            <a:ext cx="7886700" cy="1325563"/>
          </a:xfrm>
        </p:spPr>
        <p:txBody>
          <a:bodyPr/>
          <a:lstStyle/>
          <a:p>
            <a:r>
              <a:rPr lang="nl-NL" dirty="0"/>
              <a:t>Spijkerbroek</a:t>
            </a:r>
          </a:p>
        </p:txBody>
      </p:sp>
      <p:sp>
        <p:nvSpPr>
          <p:cNvPr id="3" name="Tijdelijke aanduiding voor inhoud 2">
            <a:extLst>
              <a:ext uri="{FF2B5EF4-FFF2-40B4-BE49-F238E27FC236}">
                <a16:creationId xmlns:a16="http://schemas.microsoft.com/office/drawing/2014/main" id="{D95279F4-A54E-CE40-F555-C07C1F894840}"/>
              </a:ext>
            </a:extLst>
          </p:cNvPr>
          <p:cNvSpPr>
            <a:spLocks noGrp="1"/>
          </p:cNvSpPr>
          <p:nvPr>
            <p:ph idx="1"/>
          </p:nvPr>
        </p:nvSpPr>
        <p:spPr>
          <a:xfrm>
            <a:off x="628650" y="1825625"/>
            <a:ext cx="7886700" cy="4351338"/>
          </a:xfrm>
        </p:spPr>
        <p:txBody>
          <a:bodyPr/>
          <a:lstStyle/>
          <a:p>
            <a:r>
              <a:rPr lang="nl-NL" dirty="0"/>
              <a:t>Zonde van de grondstoffen die zijn gebruikt. </a:t>
            </a:r>
          </a:p>
          <a:p>
            <a:r>
              <a:rPr lang="nl-NL" dirty="0"/>
              <a:t>Enig idee waar een spijkerboek van is gemaakt trouwens? </a:t>
            </a:r>
          </a:p>
          <a:p>
            <a:r>
              <a:rPr lang="nl-NL" dirty="0"/>
              <a:t>En hoeveel liter water is er nodig voor het maken van een spijkerbroek?</a:t>
            </a:r>
          </a:p>
        </p:txBody>
      </p:sp>
    </p:spTree>
    <p:extLst>
      <p:ext uri="{BB962C8B-B14F-4D97-AF65-F5344CB8AC3E}">
        <p14:creationId xmlns:p14="http://schemas.microsoft.com/office/powerpoint/2010/main" val="20670456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B9B69E-7C56-55B1-C05B-C3B1F441D98C}"/>
              </a:ext>
            </a:extLst>
          </p:cNvPr>
          <p:cNvSpPr>
            <a:spLocks noGrp="1"/>
          </p:cNvSpPr>
          <p:nvPr>
            <p:ph type="title"/>
          </p:nvPr>
        </p:nvSpPr>
        <p:spPr>
          <a:xfrm>
            <a:off x="628650" y="365126"/>
            <a:ext cx="7886700" cy="2122042"/>
          </a:xfrm>
        </p:spPr>
        <p:txBody>
          <a:bodyPr>
            <a:normAutofit fontScale="90000"/>
          </a:bodyPr>
          <a:lstStyle/>
          <a:p>
            <a:r>
              <a:rPr lang="nl-NL" dirty="0"/>
              <a:t>G</a:t>
            </a:r>
            <a:r>
              <a:rPr lang="nl-NL" sz="4400" dirty="0"/>
              <a:t>rondstof van spijkerbroek is katoen! </a:t>
            </a:r>
            <a:br>
              <a:rPr lang="nl-NL" sz="4400" dirty="0"/>
            </a:br>
            <a:r>
              <a:rPr lang="nl-NL" sz="4400" dirty="0"/>
              <a:t>Katoen is een natuurlijk materiaal.</a:t>
            </a:r>
            <a:endParaRPr lang="nl-NL" dirty="0"/>
          </a:p>
        </p:txBody>
      </p:sp>
      <p:pic>
        <p:nvPicPr>
          <p:cNvPr id="3" name="Afbeelding" descr="Afbeelding">
            <a:extLst>
              <a:ext uri="{FF2B5EF4-FFF2-40B4-BE49-F238E27FC236}">
                <a16:creationId xmlns:a16="http://schemas.microsoft.com/office/drawing/2014/main" id="{34C1AA86-7034-1AC3-BEC8-4D29A8B02E3F}"/>
              </a:ext>
            </a:extLst>
          </p:cNvPr>
          <p:cNvPicPr>
            <a:picLocks noChangeAspect="1"/>
          </p:cNvPicPr>
          <p:nvPr/>
        </p:nvPicPr>
        <p:blipFill>
          <a:blip r:embed="rId2"/>
          <a:stretch>
            <a:fillRect/>
          </a:stretch>
        </p:blipFill>
        <p:spPr>
          <a:xfrm>
            <a:off x="459908" y="2871053"/>
            <a:ext cx="8224184" cy="2542195"/>
          </a:xfrm>
          <a:prstGeom prst="rect">
            <a:avLst/>
          </a:prstGeom>
          <a:ln w="12700">
            <a:miter lim="400000"/>
          </a:ln>
        </p:spPr>
      </p:pic>
    </p:spTree>
    <p:extLst>
      <p:ext uri="{BB962C8B-B14F-4D97-AF65-F5344CB8AC3E}">
        <p14:creationId xmlns:p14="http://schemas.microsoft.com/office/powerpoint/2010/main" val="6655265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F3A608-FD47-B411-455E-F87D9DB46178}"/>
              </a:ext>
            </a:extLst>
          </p:cNvPr>
          <p:cNvSpPr>
            <a:spLocks noGrp="1"/>
          </p:cNvSpPr>
          <p:nvPr>
            <p:ph type="title"/>
          </p:nvPr>
        </p:nvSpPr>
        <p:spPr>
          <a:xfrm>
            <a:off x="628650" y="365126"/>
            <a:ext cx="7886700" cy="1325563"/>
          </a:xfrm>
        </p:spPr>
        <p:txBody>
          <a:bodyPr/>
          <a:lstStyle/>
          <a:p>
            <a:r>
              <a:rPr lang="nl-NL" dirty="0"/>
              <a:t>zoveel liter water?</a:t>
            </a:r>
          </a:p>
        </p:txBody>
      </p:sp>
      <p:sp>
        <p:nvSpPr>
          <p:cNvPr id="3" name="Tijdelijke aanduiding voor inhoud 2">
            <a:extLst>
              <a:ext uri="{FF2B5EF4-FFF2-40B4-BE49-F238E27FC236}">
                <a16:creationId xmlns:a16="http://schemas.microsoft.com/office/drawing/2014/main" id="{D95279F4-A54E-CE40-F555-C07C1F894840}"/>
              </a:ext>
            </a:extLst>
          </p:cNvPr>
          <p:cNvSpPr>
            <a:spLocks noGrp="1"/>
          </p:cNvSpPr>
          <p:nvPr>
            <p:ph idx="1"/>
          </p:nvPr>
        </p:nvSpPr>
        <p:spPr>
          <a:xfrm>
            <a:off x="628650" y="1825625"/>
            <a:ext cx="7886700" cy="4351338"/>
          </a:xfrm>
        </p:spPr>
        <p:txBody>
          <a:bodyPr/>
          <a:lstStyle/>
          <a:p>
            <a:r>
              <a:rPr lang="nl-NL" dirty="0"/>
              <a:t>Er is minimaal 7.000 liter water nodig voor het maken van een spijkerbroek!</a:t>
            </a:r>
          </a:p>
          <a:p>
            <a:r>
              <a:rPr lang="nl-NL" dirty="0"/>
              <a:t>Maar ook 2.750 liter voor het maken van een </a:t>
            </a:r>
            <a:br>
              <a:rPr lang="nl-NL" dirty="0"/>
            </a:br>
            <a:r>
              <a:rPr lang="nl-NL" dirty="0"/>
              <a:t>T-shirt en 4.000 liter voor het maken van een handdoek. </a:t>
            </a:r>
          </a:p>
        </p:txBody>
      </p:sp>
    </p:spTree>
    <p:extLst>
      <p:ext uri="{BB962C8B-B14F-4D97-AF65-F5344CB8AC3E}">
        <p14:creationId xmlns:p14="http://schemas.microsoft.com/office/powerpoint/2010/main" val="693356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B9B69E-7C56-55B1-C05B-C3B1F441D98C}"/>
              </a:ext>
            </a:extLst>
          </p:cNvPr>
          <p:cNvSpPr>
            <a:spLocks noGrp="1"/>
          </p:cNvSpPr>
          <p:nvPr>
            <p:ph type="title"/>
          </p:nvPr>
        </p:nvSpPr>
        <p:spPr>
          <a:xfrm>
            <a:off x="628650" y="365126"/>
            <a:ext cx="7886700" cy="2122042"/>
          </a:xfrm>
        </p:spPr>
        <p:txBody>
          <a:bodyPr>
            <a:normAutofit/>
          </a:bodyPr>
          <a:lstStyle/>
          <a:p>
            <a:r>
              <a:rPr lang="nl-NL" sz="4400" dirty="0"/>
              <a:t>Kortom zonde om kleding welke je al hebt niet (meer) te (laten) dragen!</a:t>
            </a:r>
            <a:endParaRPr lang="nl-NL" dirty="0"/>
          </a:p>
        </p:txBody>
      </p:sp>
      <p:pic>
        <p:nvPicPr>
          <p:cNvPr id="5" name="Afbeelding 4">
            <a:extLst>
              <a:ext uri="{FF2B5EF4-FFF2-40B4-BE49-F238E27FC236}">
                <a16:creationId xmlns:a16="http://schemas.microsoft.com/office/drawing/2014/main" id="{E3D54B42-8337-0D7D-5838-1666237BEE72}"/>
              </a:ext>
            </a:extLst>
          </p:cNvPr>
          <p:cNvPicPr>
            <a:picLocks noChangeAspect="1"/>
          </p:cNvPicPr>
          <p:nvPr/>
        </p:nvPicPr>
        <p:blipFill>
          <a:blip r:embed="rId2"/>
          <a:stretch>
            <a:fillRect/>
          </a:stretch>
        </p:blipFill>
        <p:spPr>
          <a:xfrm>
            <a:off x="2430074" y="2624328"/>
            <a:ext cx="4283852" cy="3180883"/>
          </a:xfrm>
          <a:prstGeom prst="rect">
            <a:avLst/>
          </a:prstGeom>
        </p:spPr>
      </p:pic>
    </p:spTree>
    <p:extLst>
      <p:ext uri="{BB962C8B-B14F-4D97-AF65-F5344CB8AC3E}">
        <p14:creationId xmlns:p14="http://schemas.microsoft.com/office/powerpoint/2010/main" val="2710747958"/>
      </p:ext>
    </p:extLst>
  </p:cSld>
  <p:clrMapOvr>
    <a:masterClrMapping/>
  </p:clrMapOvr>
</p:sld>
</file>

<file path=ppt/theme/theme1.xml><?xml version="1.0" encoding="utf-8"?>
<a:theme xmlns:a="http://schemas.openxmlformats.org/drawingml/2006/main" name="Kantoorthema">
  <a:themeElements>
    <a:clrScheme name="Aangepast 9">
      <a:dk1>
        <a:srgbClr val="000000"/>
      </a:dk1>
      <a:lt1>
        <a:srgbClr val="A9A9A9"/>
      </a:lt1>
      <a:dk2>
        <a:srgbClr val="338137"/>
      </a:dk2>
      <a:lt2>
        <a:srgbClr val="5A2671"/>
      </a:lt2>
      <a:accent1>
        <a:srgbClr val="338137"/>
      </a:accent1>
      <a:accent2>
        <a:srgbClr val="5A2671"/>
      </a:accent2>
      <a:accent3>
        <a:srgbClr val="C2D5B8"/>
      </a:accent3>
      <a:accent4>
        <a:srgbClr val="FEFFFF"/>
      </a:accent4>
      <a:accent5>
        <a:srgbClr val="5A2671"/>
      </a:accent5>
      <a:accent6>
        <a:srgbClr val="338137"/>
      </a:accent6>
      <a:hlink>
        <a:srgbClr val="16233C"/>
      </a:hlink>
      <a:folHlink>
        <a:srgbClr val="338137"/>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96</TotalTime>
  <Words>604</Words>
  <Application>Microsoft Macintosh PowerPoint</Application>
  <PresentationFormat>Diavoorstelling (4:3)</PresentationFormat>
  <Paragraphs>49</Paragraphs>
  <Slides>22</Slides>
  <Notes>0</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22</vt:i4>
      </vt:variant>
    </vt:vector>
  </HeadingPairs>
  <TitlesOfParts>
    <vt:vector size="27" baseType="lpstr">
      <vt:lpstr>Arial</vt:lpstr>
      <vt:lpstr>Calibri</vt:lpstr>
      <vt:lpstr>Hoefler Text</vt:lpstr>
      <vt:lpstr>Patchwork Filled Font (edited)</vt:lpstr>
      <vt:lpstr>Kantoorthema</vt:lpstr>
      <vt:lpstr>Waardeer je kleren,  tijd voor verandering!</vt:lpstr>
      <vt:lpstr>Wat als we kleding,  meer waarderen?!</vt:lpstr>
      <vt:lpstr>Aan de slag in tweetallen</vt:lpstr>
      <vt:lpstr>Kledingkast onderzoek van de Hogeschool van Amsterdam </vt:lpstr>
      <vt:lpstr>Gemiddeld 50 kledingstukken p.p. die niet (meer) worden gedragen!  Asjemenou.</vt:lpstr>
      <vt:lpstr>Spijkerbroek</vt:lpstr>
      <vt:lpstr>Grondstof van spijkerbroek is katoen!  Katoen is een natuurlijk materiaal.</vt:lpstr>
      <vt:lpstr>zoveel liter water?</vt:lpstr>
      <vt:lpstr>Kortom zonde om kleding welke je al hebt niet (meer) te (laten) dragen!</vt:lpstr>
      <vt:lpstr>Enig idee hoeveel water een wasmachine verbruikt per wasbeurt?</vt:lpstr>
      <vt:lpstr>Ongeveer 40 liter water</vt:lpstr>
      <vt:lpstr>Kijk eens goed naar dit plaatje. Wat zie je?</vt:lpstr>
      <vt:lpstr>plastic</vt:lpstr>
      <vt:lpstr>Materialen overzicht uit de Bosatlas van de duurzaamheid:</vt:lpstr>
      <vt:lpstr>gerecycled katoen</vt:lpstr>
      <vt:lpstr>Wat doe jij met kleding welke je niet (meer) draagt? </vt:lpstr>
      <vt:lpstr>R-ladder</vt:lpstr>
      <vt:lpstr>PowerPoint-presentatie</vt:lpstr>
      <vt:lpstr> </vt:lpstr>
      <vt:lpstr>Ambitie</vt:lpstr>
      <vt:lpstr>Extra: Arjen Lubach over  TE VEEL kleding</vt:lpstr>
      <vt:lpstr>Extra: Jeans game - zie leskoffer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Waardeer je kleren, tijd voor verandering!</dc:title>
  <dc:creator>Torsten van Geest (Paraaf)</dc:creator>
  <cp:lastModifiedBy>Danielle Schouten</cp:lastModifiedBy>
  <cp:revision>17</cp:revision>
  <dcterms:created xsi:type="dcterms:W3CDTF">2024-06-04T08:31:06Z</dcterms:created>
  <dcterms:modified xsi:type="dcterms:W3CDTF">2024-06-07T14:59:15Z</dcterms:modified>
</cp:coreProperties>
</file>