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31_37D2A581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70" r:id="rId6"/>
    <p:sldId id="305" r:id="rId7"/>
    <p:sldId id="300" r:id="rId8"/>
    <p:sldId id="301" r:id="rId9"/>
    <p:sldId id="302" r:id="rId10"/>
    <p:sldId id="316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7" r:id="rId22"/>
    <p:sldId id="318" r:id="rId23"/>
    <p:sldId id="319" r:id="rId2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8A9B43-72B3-8040-B136-A706DAAF1C60}" name="Lotje Nieuwenhuis" initials="LN" userId="S::lotje.nieuwenhuis@denhaag.nl::383450b0-c4f7-4a10-baa1-17223309193b" providerId="AD"/>
  <p188:author id="{592ACDD0-2A73-5767-02C8-277A5B4BD1EB}" name="Arnout van Lelyveld" initials="AL" userId="S::arnout.vanlelyveld@denhaag.nl::f5e2c642-a67d-4429-a40a-156538e07f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566"/>
    <a:srgbClr val="B2CCD1"/>
    <a:srgbClr val="074354"/>
    <a:srgbClr val="053441"/>
    <a:srgbClr val="176473"/>
    <a:srgbClr val="337785"/>
    <a:srgbClr val="1A5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13D033-E455-457F-AB8C-59C314F3BE6C}" v="235" dt="2026-07-06T08:08:00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81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131_37D2A58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D284255-6E26-4FA4-872D-4A7C02A93F6B}" authorId="{592ACDD0-2A73-5767-02C8-277A5B4BD1EB}" status="resolved" created="2026-07-03T12:20:37.082" complete="100000">
    <pc:sldMkLst xmlns:pc="http://schemas.microsoft.com/office/powerpoint/2013/main/command">
      <pc:docMk/>
      <pc:sldMk cId="936551809" sldId="305"/>
    </pc:sldMkLst>
    <p188:txBody>
      <a:bodyPr/>
      <a:lstStyle/>
      <a:p>
        <a:r>
          <a:rPr lang="en-US"/>
          <a:t>Wellicht de lesdoelen nog wat specificeren?
- Welke functie een telefoon speelt in de circulaire economie
- Waar grondstoffen vandaan komen
- Welke gevolgen jouw keuzes hebben met betrekking tot...
- Waarom dit (wat bedoel je met dit?) een wereldprobleem is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A6272B6-BFC7-664C-AB45-94000F60F306}" type="datetime1">
              <a:rPr lang="nl-NL" smtClean="0"/>
              <a:t>6-7-2026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469C3B-967C-473A-94C5-4BD93383D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517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F56C22-1804-9A4B-97DB-32BB940E4280}" type="datetime1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72EF5D1-4C40-46D5-A76E-C2C439B2738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5118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999" y="2159999"/>
            <a:ext cx="7704000" cy="8172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5000" b="1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 van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935999" y="2977199"/>
            <a:ext cx="7704000" cy="882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 typeface="Arial"/>
              <a:buNone/>
              <a:defRPr sz="3400" baseline="0">
                <a:solidFill>
                  <a:srgbClr val="FFFFFF"/>
                </a:solidFill>
              </a:defRPr>
            </a:lvl1pPr>
            <a:lvl2pPr marL="457200" indent="0">
              <a:buFont typeface="Arial"/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0E8FEAC5-E696-4006-BCE4-2EC71C277B36}" type="datetime4">
              <a:rPr lang="nl-NL" smtClean="0"/>
              <a:t>6 juli 2026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</p:spTree>
    <p:extLst>
      <p:ext uri="{BB962C8B-B14F-4D97-AF65-F5344CB8AC3E}">
        <p14:creationId xmlns:p14="http://schemas.microsoft.com/office/powerpoint/2010/main" val="60265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25" name="Afbeelding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9144000" cy="1295400"/>
          </a:xfrm>
          <a:prstGeom prst="rect">
            <a:avLst/>
          </a:prstGeom>
        </p:spPr>
      </p:pic>
      <p:sp>
        <p:nvSpPr>
          <p:cNvPr id="26" name="Titel 1"/>
          <p:cNvSpPr>
            <a:spLocks noGrp="1"/>
          </p:cNvSpPr>
          <p:nvPr>
            <p:ph type="title"/>
          </p:nvPr>
        </p:nvSpPr>
        <p:spPr>
          <a:xfrm>
            <a:off x="935999" y="360000"/>
            <a:ext cx="7704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7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0"/>
            <a:ext cx="7704138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00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met f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9144000" cy="1295400"/>
          </a:xfrm>
          <a:prstGeom prst="rect">
            <a:avLst/>
          </a:prstGeom>
        </p:spPr>
      </p:pic>
      <p:sp>
        <p:nvSpPr>
          <p:cNvPr id="17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18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935999" y="360000"/>
            <a:ext cx="7704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2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4093333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3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5400962" y="1733674"/>
            <a:ext cx="3239801" cy="2886566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88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10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2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35999" y="930755"/>
            <a:ext cx="7704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6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7704138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4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17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8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935999" y="930755"/>
            <a:ext cx="7704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0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4093200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1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5400962" y="1733674"/>
            <a:ext cx="3239801" cy="2886566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2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78E46-3270-4E6C-AF7E-11496CD4C5CB}" type="datetime4">
              <a:rPr lang="nl-NL" smtClean="0"/>
              <a:t>6 juli 2026</a:t>
            </a:fld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E531-1C3B-364E-9A80-B8838FF23FE5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7435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9pPr>
    </p:titleStyle>
    <p:bodyStyle>
      <a:lvl1pPr marL="457200" indent="-457200" algn="l" defTabSz="457200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sz="3200" kern="1200">
          <a:solidFill>
            <a:srgbClr val="074354"/>
          </a:solidFill>
          <a:latin typeface="Arial"/>
          <a:ea typeface="+mn-ea"/>
          <a:cs typeface="Arial"/>
        </a:defRPr>
      </a:lvl1pPr>
      <a:lvl2pPr marL="914400" indent="-457200" algn="l" defTabSz="457200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rgbClr val="074354"/>
          </a:solidFill>
          <a:latin typeface="Arial"/>
          <a:ea typeface="+mn-ea"/>
          <a:cs typeface="Arial"/>
        </a:defRPr>
      </a:lvl2pPr>
      <a:lvl3pPr marL="12573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rgbClr val="074354"/>
          </a:solidFill>
          <a:latin typeface="Arial"/>
          <a:ea typeface="+mn-ea"/>
          <a:cs typeface="Arial"/>
        </a:defRPr>
      </a:lvl3pPr>
      <a:lvl4pPr marL="17145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4pPr>
      <a:lvl5pPr marL="2171700" indent="-342900" algn="l" defTabSz="457200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oltv.nl/video-item/eenvandaag-in-de-klas-mobieltjes-recyclen?hash=8b11a76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EondhvXAAOE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8gHy5llqyCU?feature=oembe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JMuSSVYpz8" TargetMode="External"/><Relationship Id="rId2" Type="http://schemas.openxmlformats.org/officeDocument/2006/relationships/hyperlink" Target="https://app.nos.nl/op3/kijkjeachterjescherm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1_37D2A58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anchor="t"/>
          <a:lstStyle/>
          <a:p>
            <a:r>
              <a:rPr lang="nl-NL"/>
              <a:t>Future is calling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 vert="horz" lIns="0" tIns="0" rIns="0" bIns="0" anchor="t"/>
          <a:lstStyle/>
          <a:p>
            <a:r>
              <a:rPr lang="nl-NL"/>
              <a:t>Escapekist over circulaire economie</a:t>
            </a:r>
          </a:p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E8FEAC5-E696-4006-BCE4-2EC71C277B36}" type="datetime4">
              <a:rPr lang="nl-NL" smtClean="0"/>
              <a:t>6 juli 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Milieueducatie </a:t>
            </a:r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7AFC48-6E33-0D0B-B871-4AAD8DD3A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14" y="-90691"/>
            <a:ext cx="3504482" cy="163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2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BDEE5-0703-3344-DE4B-8FD8C5024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438FAD2-DE11-26BB-CD82-17A18030B35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E78EA66-542D-5CBF-360A-F18229F65EE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14A58EB-AD8E-230D-75C1-34492239E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FE0684F-B297-E1E5-AE7B-93E2DF59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Antwoord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C86653B-F9C9-CF66-3D71-A030AC70DB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0" indent="0">
              <a:buNone/>
            </a:pPr>
            <a:r>
              <a:rPr lang="nl-NL"/>
              <a:t>Recyclen is goed, maar repareren is beter omdat er niets nieuws gemaakt </a:t>
            </a:r>
            <a:r>
              <a:rPr lang="nl-NL" dirty="0"/>
              <a:t>hoeft te worden. Er zijn geen nieuwe grondstoffen nodig.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/>
              <a:t>Recycling en Urban Mining 4:35</a:t>
            </a:r>
          </a:p>
          <a:p>
            <a:pPr marL="0" indent="0">
              <a:buNone/>
            </a:pPr>
            <a:r>
              <a:rPr lang="nl-NL" dirty="0">
                <a:hlinkClick r:id="rId2"/>
              </a:rPr>
              <a:t>EenVandaag in de klas | Schooltv</a:t>
            </a:r>
            <a:endParaRPr lang="nl-NL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309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A1824AF-4E29-1E6E-AA89-2D9E4C073A3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9E091CA-29C3-8694-F9BD-8C9E74289AE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A00A2D1-EE86-96DE-FDD3-E42BB2F90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D2756AC-55B0-D687-F2EF-C7382E49A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 2 Oplossing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A885555-2D29-33C4-8764-CC28F80451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Volg de aanwijzingen in de deksel van de kist om de telefoon zorgvuldig te repareren. Als alle onderdelen goed zitten, is het scherm gerepareerd. </a:t>
            </a:r>
            <a:endParaRPr lang="en-US" b="1" dirty="0"/>
          </a:p>
          <a:p>
            <a:endParaRPr lang="nl-NL" dirty="0"/>
          </a:p>
          <a:p>
            <a:r>
              <a:rPr lang="nl-NL" dirty="0"/>
              <a:t>Van boven naar beneden lees je de code</a:t>
            </a:r>
            <a:r>
              <a:rPr lang="nl-NL" b="1" dirty="0"/>
              <a:t> 5-2-8-9.</a:t>
            </a:r>
            <a:endParaRPr lang="en-US" b="1" dirty="0"/>
          </a:p>
          <a:p>
            <a:endParaRPr lang="nl-NL" dirty="0"/>
          </a:p>
        </p:txBody>
      </p:sp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3C43607D-DA90-AE08-C99D-42D558B5015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7498" r="7498"/>
          <a:stretch/>
        </p:blipFill>
        <p:spPr>
          <a:xfrm>
            <a:off x="5400675" y="1733550"/>
            <a:ext cx="3240088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0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0BA6D-1E83-5512-1D48-18876564C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AF08056-6EAD-BE3C-8450-0A80BECC34F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A48F598-3EEC-FBA8-FCA9-13AFF52857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7FAB73-9F47-FD94-F259-A406017C4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48E3B6-CD50-DDBD-B584-38E46CBC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Grondstoffen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E2D0F59-DC47-6926-B066-CB4189DC80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Hoeveel grondstoffen zitten er ongeveer in een smartphone?</a:t>
            </a:r>
          </a:p>
          <a:p>
            <a:pPr marL="0" indent="0">
              <a:buNone/>
            </a:pPr>
            <a:r>
              <a:rPr lang="nl-NL" dirty="0"/>
              <a:t>A: 10-15</a:t>
            </a:r>
          </a:p>
          <a:p>
            <a:pPr marL="0" indent="0">
              <a:buNone/>
            </a:pPr>
            <a:r>
              <a:rPr lang="nl-NL" dirty="0"/>
              <a:t>B: 55-65</a:t>
            </a:r>
          </a:p>
          <a:p>
            <a:pPr marL="0" indent="0">
              <a:buNone/>
            </a:pPr>
            <a:r>
              <a:rPr lang="nl-NL" dirty="0"/>
              <a:t>C: 20-30</a:t>
            </a:r>
          </a:p>
          <a:p>
            <a:pPr marL="0" indent="0">
              <a:buNone/>
            </a:pPr>
            <a:r>
              <a:rPr lang="nl-NL" b="1" dirty="0"/>
              <a:t>Uit hoeveel landen komen deze grondstoffen denk je?</a:t>
            </a:r>
          </a:p>
          <a:p>
            <a:pPr marL="0" indent="0">
              <a:buNone/>
            </a:pPr>
            <a:r>
              <a:rPr lang="nl-NL" dirty="0"/>
              <a:t>A: 10-20</a:t>
            </a:r>
          </a:p>
          <a:p>
            <a:pPr marL="0" indent="0">
              <a:buNone/>
            </a:pPr>
            <a:r>
              <a:rPr lang="nl-NL" dirty="0"/>
              <a:t>B: 30-40</a:t>
            </a:r>
          </a:p>
          <a:p>
            <a:pPr marL="0" indent="0">
              <a:buNone/>
            </a:pPr>
            <a:r>
              <a:rPr lang="nl-NL" dirty="0"/>
              <a:t>C: 50-60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488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D886-E374-F50F-0A8F-CB232DBF8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A5B03F8-1B3E-1143-C35C-3E03E57E21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96C84E-F6E3-3E7B-4827-DAA4C0BF873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8FA8F0-6C9A-2D42-66AD-5D583CE58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03822E0-E667-92FA-6A20-3C5EDA274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Antwoord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7BA78E2-1A20-309E-0A7F-0A6BDA9D8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999" y="1576717"/>
            <a:ext cx="4093200" cy="306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Antwoord: </a:t>
            </a:r>
            <a:endParaRPr lang="en-US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B: +/- 60 grondstoffen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C: +/- 50 landen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Jouw telefoon is goud waard 1:50 </a:t>
            </a:r>
          </a:p>
          <a:p>
            <a:endParaRPr lang="nl-NL" dirty="0"/>
          </a:p>
        </p:txBody>
      </p:sp>
      <p:pic>
        <p:nvPicPr>
          <p:cNvPr id="17" name="Onlinemedia 16" title="Jouw telefoon is goud waard | De dikke data show">
            <a:hlinkClick r:id="" action="ppaction://media"/>
            <a:extLst>
              <a:ext uri="{FF2B5EF4-FFF2-40B4-BE49-F238E27FC236}">
                <a16:creationId xmlns:a16="http://schemas.microsoft.com/office/drawing/2014/main" id="{1C3A2157-1DA7-D2F4-0D92-5822C1CC0CB3}"/>
              </a:ext>
            </a:extLst>
          </p:cNvPr>
          <p:cNvPicPr>
            <a:picLocks noGrp="1" noRot="1" noChangeAspect="1"/>
          </p:cNvPicPr>
          <p:nvPr>
            <p:ph type="pic" sz="quarter" idx="14"/>
            <a:videoFile r:link="rId1"/>
          </p:nvPr>
        </p:nvPicPr>
        <p:blipFill>
          <a:blip r:embed="rId3"/>
          <a:srcRect t="24837" b="24837"/>
          <a:stretch>
            <a:fillRect/>
          </a:stretch>
        </p:blipFill>
        <p:spPr>
          <a:xfrm>
            <a:off x="5400675" y="1898073"/>
            <a:ext cx="3240088" cy="2721552"/>
          </a:xfrm>
          <a:prstGeom prst="rect">
            <a:avLst/>
          </a:prstGeom>
        </p:spPr>
      </p:pic>
      <p:sp>
        <p:nvSpPr>
          <p:cNvPr id="14" name="Pijl: rechts 13">
            <a:extLst>
              <a:ext uri="{FF2B5EF4-FFF2-40B4-BE49-F238E27FC236}">
                <a16:creationId xmlns:a16="http://schemas.microsoft.com/office/drawing/2014/main" id="{C42F47EC-5DBA-475A-C7A7-ABD967AFFF4A}"/>
              </a:ext>
            </a:extLst>
          </p:cNvPr>
          <p:cNvSpPr/>
          <p:nvPr/>
        </p:nvSpPr>
        <p:spPr>
          <a:xfrm>
            <a:off x="4454550" y="3935065"/>
            <a:ext cx="666897" cy="277680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435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E2644-18A4-6551-5FC7-49E1EFA36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125E363-F1A8-CC25-2ACE-FA20527C72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7CFE597-2C63-9CAC-FF03-2CB402A3E47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4EF61C-00AE-8D07-7F0F-16636C25F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412D20D-0C3F-5CFB-CF1C-6BC55FB2E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 3 Oplossing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948F30D-B990-22FE-FD54-2BD2DC6D7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625" y="1399309"/>
            <a:ext cx="4093200" cy="3271912"/>
          </a:xfrm>
        </p:spPr>
        <p:txBody>
          <a:bodyPr/>
          <a:lstStyle/>
          <a:p>
            <a:pPr>
              <a:lnSpc>
                <a:spcPts val="2550"/>
              </a:lnSpc>
            </a:pPr>
            <a:r>
              <a:rPr lang="nl-NL" sz="1200" dirty="0"/>
              <a:t>Stap 1: Kijk naar de achterkant van de telefoon</a:t>
            </a:r>
            <a:br>
              <a:rPr lang="nl-NL" sz="1200" dirty="0"/>
            </a:br>
            <a:r>
              <a:rPr lang="nl-NL" sz="1200" dirty="0"/>
              <a:t>Daar zie je twee halve wereldbollen.</a:t>
            </a:r>
          </a:p>
          <a:p>
            <a:pPr>
              <a:lnSpc>
                <a:spcPts val="2550"/>
              </a:lnSpc>
            </a:pPr>
            <a:r>
              <a:rPr lang="nl-NL" sz="1200" dirty="0"/>
              <a:t>Stap 2: Bekijk de telefoononderdelen</a:t>
            </a:r>
            <a:br>
              <a:rPr lang="nl-NL" sz="1200" dirty="0"/>
            </a:br>
            <a:r>
              <a:rPr lang="nl-NL" sz="1200" dirty="0"/>
              <a:t>Op elk onderdeel staat waar de grondstof vandaan komt die je nodig hebt om dat onderdeel te maken.</a:t>
            </a:r>
          </a:p>
          <a:p>
            <a:pPr>
              <a:lnSpc>
                <a:spcPts val="2550"/>
              </a:lnSpc>
            </a:pPr>
            <a:r>
              <a:rPr lang="nl-NL" sz="1200" dirty="0"/>
              <a:t>Stap 3: Koppel land aan grondstof</a:t>
            </a:r>
            <a:br>
              <a:rPr lang="nl-NL" sz="1200" dirty="0"/>
            </a:br>
            <a:r>
              <a:rPr lang="nl-NL" sz="1200" dirty="0"/>
              <a:t>Zoek uit welke grondstof bij welk land hoort. Kijk dan op welk deel van de wereldbol dat land ligt.</a:t>
            </a:r>
          </a:p>
          <a:p>
            <a:pPr>
              <a:lnSpc>
                <a:spcPts val="2550"/>
              </a:lnSpc>
            </a:pPr>
            <a:r>
              <a:rPr lang="nl-NL" sz="1200" dirty="0"/>
              <a:t>De code is: C-R-L-C-D</a:t>
            </a:r>
          </a:p>
          <a:p>
            <a:endParaRPr lang="nl-NL" dirty="0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05CC12F5-3DD3-8E23-F13F-97FF6FB48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2325841"/>
            <a:ext cx="2266950" cy="1457325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2306817-8E03-EA50-097D-42795D5B8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53999" y="1472675"/>
            <a:ext cx="3239801" cy="2886566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383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38B8C-9828-A74C-8B29-538DB102B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F146462-100B-643C-5818-1A272D606F9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05241FC-CCCC-0FBC-2FBA-7835294A75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465D63-152E-2488-628A-ECC2DBEF8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FB34AD-0EAF-0E23-5AAD-F362840F0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</a:t>
            </a:r>
            <a:r>
              <a:rPr lang="en-US" dirty="0" err="1"/>
              <a:t>zijn</a:t>
            </a:r>
            <a:r>
              <a:rPr lang="en-US" dirty="0"/>
              <a:t> de </a:t>
            </a:r>
            <a:r>
              <a:rPr lang="en-US" dirty="0" err="1"/>
              <a:t>gevolgen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0BC505C-7200-D4F5-115C-73D8DFB4F2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79705" indent="-179705"/>
            <a:r>
              <a:rPr lang="en-US" dirty="0"/>
              <a:t>Nu </a:t>
            </a:r>
            <a:r>
              <a:rPr lang="en-US" dirty="0" err="1"/>
              <a:t>weet</a:t>
            </a:r>
            <a:r>
              <a:rPr lang="en-US" dirty="0"/>
              <a:t> je </a:t>
            </a:r>
            <a:r>
              <a:rPr lang="en-US" dirty="0" err="1"/>
              <a:t>hoeveel</a:t>
            </a:r>
            <a:r>
              <a:rPr lang="en-US" dirty="0"/>
              <a:t> </a:t>
            </a:r>
            <a:r>
              <a:rPr lang="en-US" dirty="0" err="1"/>
              <a:t>grondstoffen</a:t>
            </a:r>
            <a:r>
              <a:rPr lang="en-US" dirty="0"/>
              <a:t> en </a:t>
            </a:r>
            <a:r>
              <a:rPr lang="en-US" dirty="0" err="1"/>
              <a:t>landen</a:t>
            </a:r>
            <a:r>
              <a:rPr lang="en-US" dirty="0"/>
              <a:t> er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</a:t>
            </a:r>
            <a:r>
              <a:rPr lang="en-US" dirty="0" err="1"/>
              <a:t>telefoon</a:t>
            </a:r>
            <a:r>
              <a:rPr lang="en-US" dirty="0"/>
              <a:t>. </a:t>
            </a:r>
          </a:p>
          <a:p>
            <a:pPr marL="179705" indent="-179705"/>
            <a:endParaRPr lang="en-US" dirty="0"/>
          </a:p>
          <a:p>
            <a:pPr marL="179705" indent="-179705"/>
            <a:r>
              <a:rPr lang="en-US" dirty="0"/>
              <a:t>Welke </a:t>
            </a:r>
            <a:r>
              <a:rPr lang="en-US" dirty="0" err="1"/>
              <a:t>gevolgen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?</a:t>
            </a:r>
          </a:p>
          <a:p>
            <a:pPr marL="179705" indent="-179705"/>
            <a:endParaRPr lang="en-US" dirty="0"/>
          </a:p>
          <a:p>
            <a:pPr marL="179705" indent="-179705"/>
            <a:r>
              <a:rPr lang="en-US" dirty="0"/>
              <a:t>Hint: In het </a:t>
            </a:r>
            <a:r>
              <a:rPr lang="en-US" dirty="0" err="1"/>
              <a:t>verhaal</a:t>
            </a:r>
            <a:r>
              <a:rPr lang="en-US" dirty="0"/>
              <a:t> </a:t>
            </a:r>
            <a:r>
              <a:rPr lang="en-US" dirty="0" err="1"/>
              <a:t>stonden</a:t>
            </a:r>
            <a:r>
              <a:rPr lang="en-US" dirty="0"/>
              <a:t> al </a:t>
            </a:r>
            <a:r>
              <a:rPr lang="en-US" dirty="0" err="1"/>
              <a:t>enkele</a:t>
            </a:r>
            <a:r>
              <a:rPr lang="en-US" dirty="0"/>
              <a:t> </a:t>
            </a:r>
            <a:r>
              <a:rPr lang="en-US" dirty="0" err="1"/>
              <a:t>voorbeelden</a:t>
            </a:r>
            <a:r>
              <a:rPr lang="en-US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4642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D886-E374-F50F-0A8F-CB232DBF8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A5B03F8-1B3E-1143-C35C-3E03E57E21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96C84E-F6E3-3E7B-4827-DAA4C0BF873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8FA8F0-6C9A-2D42-66AD-5D583CE58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03822E0-E667-92FA-6A20-3C5EDA274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Gevolgen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7BA78E2-1A20-309E-0A7F-0A6BDA9D8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625" y="1316182"/>
            <a:ext cx="4314248" cy="3355039"/>
          </a:xfrm>
        </p:spPr>
        <p:txBody>
          <a:bodyPr vert="horz" lIns="0" tIns="0" rIns="0" bIns="0" anchor="t"/>
          <a:lstStyle/>
          <a:p>
            <a:pPr marL="179705" indent="-179705"/>
            <a:r>
              <a:rPr lang="nl-NL" sz="1200" dirty="0"/>
              <a:t>Schade aan de natuur</a:t>
            </a:r>
            <a:br>
              <a:rPr lang="nl-NL" sz="1200" dirty="0"/>
            </a:br>
            <a:r>
              <a:rPr lang="nl-NL" sz="1200"/>
              <a:t>Bij het winnen van grondstoffen, zoals kobalt en goud wordt de natuur beschadigd. Dit zorgt voor milieuvervuiling.</a:t>
            </a:r>
            <a:endParaRPr lang="en-US"/>
          </a:p>
          <a:p>
            <a:r>
              <a:rPr lang="nl-NL" sz="1200" dirty="0"/>
              <a:t>Veel CO2-uitstoot</a:t>
            </a:r>
            <a:br>
              <a:rPr lang="nl-NL" sz="1200" dirty="0"/>
            </a:br>
            <a:r>
              <a:rPr lang="nl-NL" sz="1200" dirty="0"/>
              <a:t>Grondstoffen worden over de hele wereld getransporteerd</a:t>
            </a:r>
            <a:br>
              <a:rPr lang="nl-NL" sz="1200" dirty="0"/>
            </a:br>
            <a:r>
              <a:rPr lang="nl-NL" sz="1200" dirty="0"/>
              <a:t>Dit transport zorgt voor veel CO2-uitstoot.</a:t>
            </a:r>
          </a:p>
          <a:p>
            <a:r>
              <a:rPr lang="nl-NL" sz="1200" dirty="0"/>
              <a:t>Schaarste van materialen</a:t>
            </a:r>
          </a:p>
          <a:p>
            <a:pPr marL="0" indent="0">
              <a:buNone/>
            </a:pPr>
            <a:r>
              <a:rPr lang="nl-NL" sz="1200" dirty="0"/>
              <a:t>    Sommige materialen raken op</a:t>
            </a:r>
          </a:p>
          <a:p>
            <a:pPr marL="0" indent="0">
              <a:buNone/>
            </a:pPr>
            <a:r>
              <a:rPr lang="nl-NL" sz="1200" dirty="0"/>
              <a:t>    Dit gebeurt omdat we te veel nieuwe producten maken</a:t>
            </a:r>
          </a:p>
          <a:p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0FE560CF-3B63-33D4-7652-6450AB8C64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00818" y="1759185"/>
            <a:ext cx="3544601" cy="2893221"/>
          </a:xfrm>
        </p:spPr>
        <p:txBody>
          <a:bodyPr/>
          <a:lstStyle/>
          <a:p>
            <a:r>
              <a:rPr lang="nl-NL" sz="1000">
                <a:solidFill>
                  <a:schemeClr val="tx1"/>
                </a:solidFill>
              </a:rPr>
              <a:t>Grondstoffen schaarste 2.25</a:t>
            </a:r>
            <a:endParaRPr lang="nl-NL" sz="1000" dirty="0">
              <a:solidFill>
                <a:schemeClr val="tx1"/>
              </a:solidFill>
            </a:endParaRPr>
          </a:p>
        </p:txBody>
      </p:sp>
      <p:pic>
        <p:nvPicPr>
          <p:cNvPr id="7" name="Online Media 6" title="Dit onmisbare metaal zit in je smartphone">
            <a:hlinkClick r:id="" action="ppaction://noaction"/>
            <a:extLst>
              <a:ext uri="{FF2B5EF4-FFF2-40B4-BE49-F238E27FC236}">
                <a16:creationId xmlns:a16="http://schemas.microsoft.com/office/drawing/2014/main" id="{0F484153-C29A-9257-275B-F54B1238B85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98859" y="2136321"/>
            <a:ext cx="3304722" cy="187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00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A8D75-432D-1FF7-1F80-B36C6450D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9CA0CA7-865B-9FFB-04D4-758BEC78C45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E5E941-1A8F-6684-D588-D88E231D9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AC331B-46B3-6514-FCE7-BB84F7716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C8E69F2-7F54-6AD0-88F2-14F1A34D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Reparatie of recycle?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5D6049C-086F-F1FA-7E07-1D8A788695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Welke keuzes kan je zelf maken om duurzamer met je telefoon om te gaan?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 Ik haal het stof geregeld uit het oplaadpoortje</a:t>
            </a:r>
          </a:p>
          <a:p>
            <a:pPr marL="0" indent="0">
              <a:buNone/>
            </a:pPr>
            <a:r>
              <a:rPr lang="nl-NL" dirty="0"/>
              <a:t>B Ik geef net iets meer geld uit voor een goede oplader die niet snel kapot gaat</a:t>
            </a:r>
          </a:p>
          <a:p>
            <a:pPr marL="0" indent="0">
              <a:buNone/>
            </a:pPr>
            <a:r>
              <a:rPr lang="nl-NL" dirty="0"/>
              <a:t>C Ik laat mijn telefoon repareren als hij kapot is</a:t>
            </a:r>
          </a:p>
          <a:p>
            <a:pPr marL="0" indent="0">
              <a:buNone/>
            </a:pPr>
            <a:r>
              <a:rPr lang="nl-NL" dirty="0"/>
              <a:t>D Ik lever mijn oude telefoon in zodat deze gerecycled kan worden</a:t>
            </a:r>
          </a:p>
          <a:p>
            <a:pPr marL="0" indent="0">
              <a:buNone/>
            </a:pPr>
            <a:r>
              <a:rPr lang="nl-NL" dirty="0"/>
              <a:t>E Ik koop een </a:t>
            </a:r>
            <a:r>
              <a:rPr lang="nl-NL" dirty="0" err="1"/>
              <a:t>boomerflap</a:t>
            </a:r>
            <a:r>
              <a:rPr lang="nl-NL" dirty="0"/>
              <a:t> zodat mijn telefoon extra beschermd is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258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C9517-5142-0834-F110-A7E3168B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02351B4-7372-184C-9BFF-EDFCAD8B2D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1DFF6C-5C7A-7877-5D5E-27F8E4A99D1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26D9F8-0860-C569-3C66-1BF24AFFA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AAAABE5-3989-C5FD-BBBB-71CA67A32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 4 Reparatie &amp; Recycle 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E17BAD6-582C-EA4D-66E6-20B6F8D0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625" y="1475509"/>
            <a:ext cx="7704138" cy="3195712"/>
          </a:xfrm>
        </p:spPr>
        <p:txBody>
          <a:bodyPr vert="horz" lIns="0" tIns="0" rIns="0" bIns="0" anchor="t"/>
          <a:lstStyle/>
          <a:p>
            <a:pPr marL="0" indent="0">
              <a:buNone/>
            </a:pPr>
            <a:r>
              <a:rPr lang="nl-NL" dirty="0"/>
              <a:t>Antwoord: Alle keuzes waren goed. Hoewel je hoogstwaarschijnlijk weigert </a:t>
            </a:r>
            <a:r>
              <a:rPr lang="nl-NL"/>
              <a:t>om een boomerflap te kopen...</a:t>
            </a:r>
          </a:p>
          <a:p>
            <a:pPr marL="179705" indent="-179705"/>
            <a:r>
              <a:rPr lang="nl-NL" dirty="0"/>
              <a:t>Oplossing puzzel:</a:t>
            </a:r>
          </a:p>
          <a:p>
            <a:pPr marL="0" indent="0">
              <a:buNone/>
            </a:pPr>
            <a:r>
              <a:rPr lang="nl-NL" dirty="0"/>
              <a:t>Koppel de defecte telefoons aan de juiste service en telefoonnummer</a:t>
            </a:r>
          </a:p>
          <a:p>
            <a:pPr marL="179705" indent="-179705">
              <a:lnSpc>
                <a:spcPct val="100000"/>
              </a:lnSpc>
            </a:pPr>
            <a:r>
              <a:rPr lang="nl-NL" dirty="0">
                <a:highlight>
                  <a:srgbClr val="FFFFFF"/>
                </a:highlight>
              </a:rPr>
              <a:t>Team Blauw:   067288536121</a:t>
            </a:r>
          </a:p>
          <a:p>
            <a:pPr marL="179705" indent="-179705">
              <a:lnSpc>
                <a:spcPct val="100000"/>
              </a:lnSpc>
            </a:pPr>
            <a:r>
              <a:rPr lang="nl-NL" dirty="0">
                <a:highlight>
                  <a:srgbClr val="FFFFFF"/>
                </a:highlight>
              </a:rPr>
              <a:t>Team Groen:   061527730921</a:t>
            </a:r>
            <a:endParaRPr lang="nl-NL" dirty="0"/>
          </a:p>
          <a:p>
            <a:pPr marL="179705" indent="-179705">
              <a:lnSpc>
                <a:spcPct val="100000"/>
              </a:lnSpc>
            </a:pPr>
            <a:r>
              <a:rPr lang="nl-NL" dirty="0">
                <a:highlight>
                  <a:srgbClr val="FFFFFF"/>
                </a:highlight>
              </a:rPr>
              <a:t>Team Rood:  064461723829</a:t>
            </a:r>
          </a:p>
          <a:p>
            <a:pPr marL="179705" indent="-179705">
              <a:lnSpc>
                <a:spcPct val="100000"/>
              </a:lnSpc>
            </a:pPr>
            <a:r>
              <a:rPr lang="en-US" dirty="0">
                <a:highlight>
                  <a:srgbClr val="FFFFFF"/>
                </a:highlight>
              </a:rPr>
              <a:t>Team </a:t>
            </a:r>
            <a:r>
              <a:rPr lang="en-US" dirty="0" err="1">
                <a:highlight>
                  <a:srgbClr val="FFFFFF"/>
                </a:highlight>
              </a:rPr>
              <a:t>Oranje</a:t>
            </a:r>
            <a:r>
              <a:rPr lang="en-US" dirty="0">
                <a:highlight>
                  <a:srgbClr val="FFFFFF"/>
                </a:highlight>
              </a:rPr>
              <a:t>:  068239064764</a:t>
            </a:r>
            <a:endParaRPr lang="nl-NL" dirty="0">
              <a:highlight>
                <a:srgbClr val="FFFFFF"/>
              </a:highlight>
            </a:endParaRPr>
          </a:p>
          <a:p>
            <a:pPr marL="179705" indent="-179705">
              <a:lnSpc>
                <a:spcPct val="100000"/>
              </a:lnSpc>
            </a:pPr>
            <a:r>
              <a:rPr lang="nl-NL" dirty="0">
                <a:highlight>
                  <a:srgbClr val="FFFFFF"/>
                </a:highlight>
              </a:rPr>
              <a:t>Team Geel:   065592381093</a:t>
            </a:r>
          </a:p>
          <a:p>
            <a:pPr marL="179705" indent="-179705">
              <a:lnSpc>
                <a:spcPct val="100000"/>
              </a:lnSpc>
            </a:pPr>
            <a:r>
              <a:rPr lang="en-US" dirty="0">
                <a:highlight>
                  <a:srgbClr val="FFFFFF"/>
                </a:highlight>
              </a:rPr>
              <a:t>Team </a:t>
            </a:r>
            <a:r>
              <a:rPr lang="en-US" dirty="0" err="1">
                <a:highlight>
                  <a:srgbClr val="FFFFFF"/>
                </a:highlight>
              </a:rPr>
              <a:t>Paars</a:t>
            </a:r>
            <a:r>
              <a:rPr lang="en-US" dirty="0">
                <a:highlight>
                  <a:srgbClr val="FFFFFF"/>
                </a:highlight>
              </a:rPr>
              <a:t>: 068271608812</a:t>
            </a:r>
            <a:endParaRPr lang="nl-NL" dirty="0">
              <a:highlight>
                <a:srgbClr val="FFFFFF"/>
              </a:highlight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4915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674E7-C503-BDB2-2906-4F90321DF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2E1FDA-D001-53E3-DB5F-20F089F3946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659A083-41A7-BFDE-A7C3-82E1598A3A6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958B4F-91B0-22C1-36DE-E1A6B9A0E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8D2FBF1-ACF3-EA4E-DC29-55CA6303A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Future is </a:t>
            </a:r>
            <a:r>
              <a:rPr lang="nl-NL" dirty="0" err="1"/>
              <a:t>calling</a:t>
            </a:r>
            <a:r>
              <a:rPr lang="nl-NL" dirty="0"/>
              <a:t>...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9B2F80E-4486-1CEB-22C5-BECC728E91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625" y="1475509"/>
            <a:ext cx="7704138" cy="3195712"/>
          </a:xfrm>
        </p:spPr>
        <p:txBody>
          <a:bodyPr vert="horz" lIns="0" tIns="0" rIns="0" bIns="0" anchor="t"/>
          <a:lstStyle/>
          <a:p>
            <a:pPr>
              <a:lnSpc>
                <a:spcPts val="2550"/>
              </a:lnSpc>
            </a:pPr>
            <a:r>
              <a:rPr lang="nl-NL" dirty="0">
                <a:cs typeface="Segoe UI"/>
              </a:rPr>
              <a:t>Ben jij bereid om andere keuzes te maken?</a:t>
            </a:r>
          </a:p>
          <a:p>
            <a:pPr>
              <a:lnSpc>
                <a:spcPts val="2550"/>
              </a:lnSpc>
            </a:pPr>
            <a:r>
              <a:rPr lang="nl-NL" dirty="0">
                <a:cs typeface="Segoe UI"/>
              </a:rPr>
              <a:t>Nu je het verborgen verhaal weet van jouw telefoon?</a:t>
            </a:r>
          </a:p>
          <a:p>
            <a:pPr marL="179705" indent="-179705">
              <a:lnSpc>
                <a:spcPts val="2550"/>
              </a:lnSpc>
            </a:pPr>
            <a:endParaRPr lang="nl-NL" dirty="0">
              <a:cs typeface="Segoe UI"/>
            </a:endParaRPr>
          </a:p>
          <a:p>
            <a:pPr marL="179705" indent="-179705">
              <a:lnSpc>
                <a:spcPts val="2550"/>
              </a:lnSpc>
            </a:pPr>
            <a:r>
              <a:rPr lang="nl-NL">
                <a:cs typeface="Segoe UI"/>
              </a:rPr>
              <a:t>Extra achtergrond</a:t>
            </a:r>
            <a:endParaRPr lang="nl-NL" dirty="0">
              <a:cs typeface="Segoe UI"/>
            </a:endParaRPr>
          </a:p>
          <a:p>
            <a:pPr marL="179705" indent="-179705">
              <a:lnSpc>
                <a:spcPts val="2550"/>
              </a:lnSpc>
            </a:pPr>
            <a:r>
              <a:rPr lang="nl-NL" dirty="0">
                <a:hlinkClick r:id="rId2"/>
              </a:rPr>
              <a:t>Kijkje achter je scherm 📱♻ - NOS op 3</a:t>
            </a:r>
            <a:endParaRPr lang="nl-NL" dirty="0">
              <a:cs typeface="Segoe UI"/>
            </a:endParaRPr>
          </a:p>
          <a:p>
            <a:pPr marL="179705" indent="-179705">
              <a:lnSpc>
                <a:spcPts val="2550"/>
              </a:lnSpc>
            </a:pPr>
            <a:r>
              <a:rPr lang="nl-NL" dirty="0">
                <a:hlinkClick r:id="rId3"/>
              </a:rPr>
              <a:t>We laten 90 kilo goud in onze lades verstoffen</a:t>
            </a:r>
            <a:r>
              <a:rPr lang="nl-NL"/>
              <a:t> 8:15</a:t>
            </a:r>
            <a:endParaRPr lang="nl-NL" dirty="0"/>
          </a:p>
          <a:p>
            <a:pPr>
              <a:lnSpc>
                <a:spcPts val="2550"/>
              </a:lnSpc>
            </a:pPr>
            <a:endParaRPr lang="nl-NL" dirty="0">
              <a:cs typeface="Segoe UI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3309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BF5EB1C-51F3-1E45-69A9-05488B50F00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31EF4AE-EBAE-9C1B-B97F-AAF9787B77C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377663-7E1E-2398-C546-B5AF6C758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97FD5F7-C166-80B8-D856-9915A4F1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 je de toekomst gered?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D1EDF3D-EE72-ABAE-76E4-A3D32B8D33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0" indent="0">
              <a:buNone/>
            </a:pPr>
            <a:r>
              <a:rPr lang="nl-NL" dirty="0"/>
              <a:t>Na deze les weet je;</a:t>
            </a:r>
          </a:p>
          <a:p>
            <a:pPr marL="0" indent="0">
              <a:buNone/>
            </a:pPr>
            <a:endParaRPr lang="nl-NL" dirty="0"/>
          </a:p>
          <a:p>
            <a:pPr marL="285750" indent="-285750"/>
            <a:r>
              <a:rPr lang="nl-NL"/>
              <a:t>Welke functie een smartphone speelt in de circulaire economie </a:t>
            </a:r>
          </a:p>
          <a:p>
            <a:pPr marL="285750" indent="-285750"/>
            <a:r>
              <a:rPr lang="nl-NL" dirty="0"/>
              <a:t>Waar grondstoffen vandaan komen</a:t>
            </a:r>
          </a:p>
          <a:p>
            <a:pPr marL="285750" indent="-285750"/>
            <a:r>
              <a:rPr lang="nl-NL"/>
              <a:t>Welke gevolgen jouw keuzes hebben met betrekking tot de wereld en toekomstige schaarste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655180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3B9032-8EBD-8A83-A70C-8B6725029C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A4984D0-0772-A3DC-7655-F75048648C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ED6ABB-E1D7-FFAA-B4FC-E006D90BE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945A8DF-841B-38B3-7170-BE473981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Oplossingen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387D707-2A16-13D1-8331-69C6B75289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0" indent="0">
              <a:buNone/>
            </a:pPr>
            <a:r>
              <a:rPr lang="nl-NL" dirty="0"/>
              <a:t>Benieuwd naar die ene puzzel waar je niet uitkwam?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In deze </a:t>
            </a:r>
            <a:r>
              <a:rPr lang="nl-NL"/>
              <a:t>powerpoint</a:t>
            </a:r>
            <a:r>
              <a:rPr lang="nl-NL" dirty="0"/>
              <a:t> leggen we de oplossingen uit. We laten ook zien hoe de puzzels bij de lesdoelen horen.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/>
              <a:t>Duur: 15 à 20 minuten. Inclusief achtergrond filmpjes.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838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FB04795-0CC4-C041-B611-FB006999BE6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5B44C25-2BAC-056D-48FD-8B7DF89D3A0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C0D3F7-9018-C6B3-E5A4-96768C77F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AEF5CDB-30B9-4E25-64FE-CBB69C1EA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Circulaire Economie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9C8F85E-2281-8D93-0AAC-1ACA6C6A13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179705" marR="0" lvl="0" indent="-179705" algn="l" defTabSz="4572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Kijk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afbeelding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79705" marR="0" lvl="0" indent="-179705" algn="l" defTabSz="4572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179705" marR="0" lvl="0" indent="-179705" algn="l" defTabSz="4572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base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Kun je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opdracht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benoemen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waarbij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circulaire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en-US" dirty="0" err="1"/>
              <a:t>hebt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gedaan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?</a:t>
            </a:r>
          </a:p>
          <a:p>
            <a:endParaRPr lang="nl-NL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E6F9CA3-0BA6-ADE3-6867-F73587E977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699" b="4699"/>
          <a:stretch/>
        </p:blipFill>
        <p:spPr>
          <a:xfrm>
            <a:off x="5339541" y="1476499"/>
            <a:ext cx="337742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9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F0F3A-7F08-241B-39CD-2CEEDCC1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DBFB987-BC02-6411-FAA5-25DCE8B0733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07F4AE4-53D5-CA3D-D110-8FE47FCC17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6C923F-455B-4A20-9183-E574738B0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5C791DA-3A0E-3E8E-2C11-052F1826C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R-ladder?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CC2A865-457B-2583-922E-352237D485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179705" indent="-179705"/>
            <a:r>
              <a:rPr lang="en-US" dirty="0"/>
              <a:t>De R-ladder is </a:t>
            </a:r>
            <a:r>
              <a:rPr lang="en-US" dirty="0" err="1"/>
              <a:t>een</a:t>
            </a:r>
            <a:r>
              <a:rPr lang="en-US" dirty="0"/>
              <a:t> model met </a:t>
            </a:r>
            <a:r>
              <a:rPr lang="en-US" dirty="0" err="1"/>
              <a:t>stappen</a:t>
            </a:r>
            <a:r>
              <a:rPr lang="en-US" dirty="0"/>
              <a:t>. </a:t>
            </a:r>
          </a:p>
          <a:p>
            <a:pPr marL="179705" indent="-179705"/>
            <a:r>
              <a:rPr lang="en-US" dirty="0"/>
              <a:t>Dit model </a:t>
            </a:r>
            <a:r>
              <a:rPr lang="en-US" dirty="0" err="1"/>
              <a:t>laat</a:t>
            </a:r>
            <a:r>
              <a:rPr lang="en-US" dirty="0"/>
              <a:t>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hand van </a:t>
            </a:r>
            <a:r>
              <a:rPr lang="en-US" dirty="0" err="1"/>
              <a:t>stappen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 hoe je </a:t>
            </a:r>
            <a:r>
              <a:rPr lang="en-US" dirty="0" err="1"/>
              <a:t>producten</a:t>
            </a:r>
            <a:r>
              <a:rPr lang="en-US" dirty="0"/>
              <a:t> zo </a:t>
            </a:r>
            <a:r>
              <a:rPr lang="en-US" dirty="0" err="1"/>
              <a:t>duurzaam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 </a:t>
            </a:r>
            <a:r>
              <a:rPr lang="en-US" dirty="0" err="1"/>
              <a:t>gebruikt</a:t>
            </a:r>
            <a:r>
              <a:rPr lang="en-US" dirty="0"/>
              <a:t>.</a:t>
            </a:r>
          </a:p>
          <a:p>
            <a:endParaRPr lang="nl-NL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FDC6B5-664A-2BB8-D1AB-5D343B7BCF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699" b="4699"/>
          <a:stretch/>
        </p:blipFill>
        <p:spPr>
          <a:xfrm>
            <a:off x="5029298" y="1100942"/>
            <a:ext cx="337742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19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884F3-80B0-EC83-68ED-25859A032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C9F3F17-FBCE-F93D-8BD8-675D7D47C54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52DBC59-E72C-8FE9-C7B5-B5546CC40D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1BE50D-0682-45A1-08A5-4EAD068C1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59FC458-64BB-E989-259A-63B3E3E62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anchor="t"/>
          <a:lstStyle/>
          <a:p>
            <a:r>
              <a:rPr lang="nl-NL" sz="2000"/>
              <a:t>Welke rol speelt joouw smartphone in de R-ladder?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7B10C03-F930-BCC0-E332-B7A287B38F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 marL="179705" indent="-179705"/>
            <a:r>
              <a:rPr lang="en-US" dirty="0"/>
              <a:t>Hoe </a:t>
            </a:r>
            <a:r>
              <a:rPr lang="en-US" dirty="0" err="1"/>
              <a:t>hoger</a:t>
            </a:r>
            <a:r>
              <a:rPr lang="en-US" dirty="0"/>
              <a:t> je </a:t>
            </a:r>
            <a:r>
              <a:rPr lang="en-US" dirty="0" err="1"/>
              <a:t>komt</a:t>
            </a:r>
            <a:r>
              <a:rPr lang="en-US" dirty="0"/>
              <a:t> op de R-ladder, hoe </a:t>
            </a:r>
            <a:r>
              <a:rPr lang="en-US" dirty="0" err="1"/>
              <a:t>beter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is </a:t>
            </a:r>
            <a:r>
              <a:rPr lang="en-US" dirty="0" err="1"/>
              <a:t>voor</a:t>
            </a:r>
            <a:r>
              <a:rPr lang="en-US" dirty="0"/>
              <a:t> de </a:t>
            </a:r>
            <a:r>
              <a:rPr lang="en-US" dirty="0" err="1"/>
              <a:t>toekomst</a:t>
            </a:r>
            <a:r>
              <a:rPr lang="en-US" dirty="0"/>
              <a:t>. Dit </a:t>
            </a:r>
            <a:r>
              <a:rPr lang="en-US" dirty="0" err="1"/>
              <a:t>geldt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smartphone. </a:t>
            </a:r>
            <a:r>
              <a:rPr lang="en-US" dirty="0" err="1"/>
              <a:t>Grondstoffen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opraken</a:t>
            </a:r>
            <a:r>
              <a:rPr lang="en-US" dirty="0"/>
              <a:t>. </a:t>
            </a:r>
            <a:r>
              <a:rPr lang="en-US" dirty="0" err="1"/>
              <a:t>Daarom</a:t>
            </a:r>
            <a:r>
              <a:rPr lang="en-US" dirty="0"/>
              <a:t> is het </a:t>
            </a:r>
            <a:r>
              <a:rPr lang="en-US" dirty="0" err="1"/>
              <a:t>belangrijk</a:t>
            </a:r>
            <a:r>
              <a:rPr lang="en-US" dirty="0"/>
              <a:t> om je </a:t>
            </a:r>
            <a:r>
              <a:rPr lang="en-US" dirty="0" err="1"/>
              <a:t>telefoon</a:t>
            </a:r>
            <a:r>
              <a:rPr lang="en-US" dirty="0"/>
              <a:t> zo lang </a:t>
            </a:r>
            <a:r>
              <a:rPr lang="en-US" dirty="0" err="1"/>
              <a:t>mogelijk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gebruiken</a:t>
            </a:r>
            <a:r>
              <a:rPr lang="en-US" dirty="0"/>
              <a:t>. Om hem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repareren</a:t>
            </a:r>
            <a:r>
              <a:rPr lang="en-US" dirty="0"/>
              <a:t> </a:t>
            </a:r>
            <a:r>
              <a:rPr lang="en-US" dirty="0" err="1"/>
              <a:t>ipv</a:t>
            </a:r>
            <a:r>
              <a:rPr lang="en-US" dirty="0"/>
              <a:t> </a:t>
            </a:r>
            <a:r>
              <a:rPr lang="en-US" dirty="0" err="1"/>
              <a:t>weg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gooien</a:t>
            </a:r>
            <a:r>
              <a:rPr lang="en-US" dirty="0"/>
              <a:t>.</a:t>
            </a:r>
            <a:endParaRPr lang="en-US"/>
          </a:p>
          <a:p>
            <a:endParaRPr lang="nl-NL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2B6C18D-F71D-74A0-99E2-4F8C091C4D6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699" b="4699"/>
          <a:stretch/>
        </p:blipFill>
        <p:spPr>
          <a:xfrm>
            <a:off x="5339541" y="1476499"/>
            <a:ext cx="337742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41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8296F2-E323-A85D-5EE1-23002DE9F86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732F6B4-4E08-3683-4FC4-8CA545BFF85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DFC5E7-94EF-84C6-23D6-95D255755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54364B-824E-2168-5DBB-A6404B45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 1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7E887A0-27C0-9377-C29A-9E927D7DFF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pPr>
              <a:defRPr/>
            </a:pPr>
            <a:r>
              <a:rPr lang="nl-NL" dirty="0"/>
              <a:t>Waarom zat de sleutel in de oplaadpoort?</a:t>
            </a:r>
          </a:p>
          <a:p>
            <a:pPr marL="0" indent="0">
              <a:buNone/>
              <a:defRPr/>
            </a:pPr>
            <a:r>
              <a:rPr lang="nl-NL" dirty="0"/>
              <a:t>En onder welke R valt deze puzzel? </a:t>
            </a:r>
            <a:r>
              <a:rPr lang="nl-NL"/>
              <a:t>Reduce, Recycle of Re-</a:t>
            </a:r>
            <a:r>
              <a:rPr lang="nl-NL" dirty="0"/>
              <a:t>Use?</a:t>
            </a:r>
          </a:p>
          <a:p>
            <a:pPr marL="0" lvl="0" indent="0">
              <a:buNone/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Oplossing puzzel:</a:t>
            </a:r>
          </a:p>
          <a:p>
            <a:pPr marL="0" lvl="0" indent="0">
              <a:buNone/>
              <a:defRPr/>
            </a:pPr>
            <a:r>
              <a:rPr lang="nl-NL" dirty="0"/>
              <a:t>Met de grote sleutel kon je een kleinere sleutel uit de oplaadpoort </a:t>
            </a:r>
            <a:r>
              <a:rPr lang="nl-NL"/>
              <a:t>verwijderen.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841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0D233-808A-CBFB-0A4C-5D04F5929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6D372A9-6B42-C8D1-4F75-3C5FEC4AD8F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29FCAC8-1672-A4EF-92E0-B045C6A170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C88B53-0DE6-87A7-F625-F5B6C71E7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C9430EE-AA8C-5BA5-CC35-33F5C563B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 1: Antwoord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9F31AE5-E23F-D4ED-20E0-95185B7EA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71450" indent="-171450"/>
            <a:r>
              <a:rPr lang="nl-NL" sz="1600" dirty="0"/>
              <a:t>Oorzaak</a:t>
            </a:r>
          </a:p>
          <a:p>
            <a:pPr marL="0" indent="0">
              <a:buNone/>
            </a:pPr>
            <a:r>
              <a:rPr lang="nl-NL" sz="1600" dirty="0"/>
              <a:t>Stof in je oplaadpoort zorgt voor problemen. Je telefoon laadt dan niet goed op.</a:t>
            </a:r>
          </a:p>
          <a:p>
            <a:r>
              <a:rPr lang="nl-NL" sz="1600" dirty="0"/>
              <a:t>Wat kun je doen?</a:t>
            </a:r>
          </a:p>
          <a:p>
            <a:pPr marL="0" indent="0">
              <a:buNone/>
            </a:pPr>
            <a:r>
              <a:rPr lang="nl-NL" sz="1600" dirty="0"/>
              <a:t>Maak je telefoonpoort regelmatig schoon. Zo gaat je telefoon langer mee.</a:t>
            </a:r>
          </a:p>
          <a:p>
            <a:r>
              <a:rPr lang="nl-NL" sz="1600" dirty="0"/>
              <a:t>Waarom is dit belangrijk?</a:t>
            </a:r>
          </a:p>
          <a:p>
            <a:pPr marL="0" indent="0">
              <a:buNone/>
            </a:pPr>
            <a:r>
              <a:rPr lang="nl-NL" sz="1600" dirty="0"/>
              <a:t>Als je telefoon langer meegaat, zijn er minder grondstoffen nodig. </a:t>
            </a:r>
          </a:p>
          <a:p>
            <a:pPr marL="179705" indent="-179705"/>
            <a:r>
              <a:rPr lang="nl-NL" sz="1600" dirty="0"/>
              <a:t>R- </a:t>
            </a:r>
            <a:r>
              <a:rPr lang="nl-NL" sz="1600" dirty="0" err="1"/>
              <a:t>Reduce</a:t>
            </a:r>
            <a:r>
              <a:rPr lang="nl-NL" sz="1600" dirty="0"/>
              <a:t> (minder gebruiken)</a:t>
            </a:r>
          </a:p>
          <a:p>
            <a:pPr marL="0" indent="0">
              <a:buNone/>
            </a:pPr>
            <a:r>
              <a:rPr lang="nl-NL" sz="1600" dirty="0"/>
              <a:t>Door goed onderhoud gebruik je minder nieuwe spullen.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0434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9F105-C191-44C7-7EB9-6B8DC250F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C6A692B-CC46-4360-F03E-92495737C7A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BDA68A4-14E2-4DEE-BF0D-344856097FC7}" type="datetime4">
              <a:rPr lang="nl-NL" smtClean="0"/>
              <a:t>6 juli 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B0EA17-D8CA-DAD0-37DD-9C570C01FEE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Versie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738B047-8990-77B8-6BA6-12C5C8C6C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63E531-1C3B-364E-9A80-B8838FF23FE5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7D69B54-4DA7-C1F3-97F4-0C5D7E0A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anchor="t"/>
          <a:lstStyle/>
          <a:p>
            <a:r>
              <a:rPr lang="nl-NL"/>
              <a:t>R-ladder dilemma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6CB5513-CE24-AB9F-B222-5D6BBDE1B7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79705" indent="-179705"/>
            <a:r>
              <a:rPr lang="nl-NL" dirty="0"/>
              <a:t>Wat is beter volgens de R-ladder?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Je scherm is kapot. Repareren kost 30 euro minder dan een nieuwe simpele smartphone.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 Wat kies jij?</a:t>
            </a:r>
          </a:p>
          <a:p>
            <a:pPr marL="179705" indent="-179705"/>
            <a:r>
              <a:rPr lang="nl-NL" dirty="0"/>
              <a:t>A Ik koop een nieuwe telefoon. De oude lever ik in voor recycling.</a:t>
            </a:r>
          </a:p>
          <a:p>
            <a:pPr marL="179705" indent="-179705"/>
            <a:r>
              <a:rPr lang="nl-NL" dirty="0"/>
              <a:t>B Ik laat mijn telefoon repareren.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829901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gemeentedh-template">
  <a:themeElements>
    <a:clrScheme name="Den Haag Blauw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92262"/>
      </a:accent1>
      <a:accent2>
        <a:srgbClr val="144C92"/>
      </a:accent2>
      <a:accent3>
        <a:srgbClr val="1C75BF"/>
      </a:accent3>
      <a:accent4>
        <a:srgbClr val="3697D6"/>
      </a:accent4>
      <a:accent5>
        <a:srgbClr val="3697D6"/>
      </a:accent5>
      <a:accent6>
        <a:srgbClr val="3697D6"/>
      </a:accent6>
      <a:hlink>
        <a:srgbClr val="192262"/>
      </a:hlink>
      <a:folHlink>
        <a:srgbClr val="192262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-16x9-groen" id="{8B888165-2BEF-410E-AF64-1185C467E006}" vid="{0250FCF8-90EE-47EF-AB8B-0E4CBF5ACB45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KeywordTaxHTField xmlns="06be366b-76c1-48e2-8e84-0219a6e6b478">
      <Terms xmlns="http://schemas.microsoft.com/office/infopath/2007/PartnerControls"/>
    </TaxKeywordTaxHTField>
    <ofae577968ed4be8b7cfa6b3c1b2b2a3 xmlns="06be366b-76c1-48e2-8e84-0219a6e6b478">
      <Terms xmlns="http://schemas.microsoft.com/office/infopath/2007/PartnerControls"/>
    </ofae577968ed4be8b7cfa6b3c1b2b2a3>
    <_ip_UnifiedCompliancePolicyProperties xmlns="http://schemas.microsoft.com/sharepoint/v3" xsi:nil="true"/>
    <lcf76f155ced4ddcb4097134ff3c332f xmlns="d2cde54e-d91a-42e8-97d5-a90f27a28ae7">
      <Terms xmlns="http://schemas.microsoft.com/office/infopath/2007/PartnerControls"/>
    </lcf76f155ced4ddcb4097134ff3c332f>
    <ebb03eb60f1c456383d550cda2a2ac01 xmlns="06be366b-76c1-48e2-8e84-0219a6e6b478">
      <Terms xmlns="http://schemas.microsoft.com/office/infopath/2007/PartnerControls"/>
    </ebb03eb60f1c456383d550cda2a2ac01>
    <TaxCatchAll xmlns="06be366b-76c1-48e2-8e84-0219a6e6b478" xsi:nil="true"/>
    <_dlc_DocId xmlns="06be366b-76c1-48e2-8e84-0219a6e6b478">5D7JNWZJD7MU-1119812607-7069</_dlc_DocId>
    <_dlc_DocIdUrl xmlns="06be366b-76c1-48e2-8e84-0219a6e6b478">
      <Url>https://denhaag.sharepoint.com/sites/Milieueducatie_DSB_ANME/_layouts/15/DocIdRedir.aspx?ID=5D7JNWZJD7MU-1119812607-7069</Url>
      <Description>5D7JNWZJD7MU-1119812607-7069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oces - GDH Word Document" ma:contentTypeID="0x0101008696D14171FA4CED8F032AD334D7A9EF00F38234D0D48F664883224E9B93461AF8" ma:contentTypeVersion="26" ma:contentTypeDescription="Maak een nieuw Word document." ma:contentTypeScope="" ma:versionID="16da7a20fa2e42d0b6ade8161a493657">
  <xsd:schema xmlns:xsd="http://www.w3.org/2001/XMLSchema" xmlns:xs="http://www.w3.org/2001/XMLSchema" xmlns:p="http://schemas.microsoft.com/office/2006/metadata/properties" xmlns:ns1="http://schemas.microsoft.com/sharepoint/v3" xmlns:ns2="06be366b-76c1-48e2-8e84-0219a6e6b478" xmlns:ns3="d2cde54e-d91a-42e8-97d5-a90f27a28ae7" targetNamespace="http://schemas.microsoft.com/office/2006/metadata/properties" ma:root="true" ma:fieldsID="f845af89461e6269ed92d94a8cde46a5" ns1:_="" ns2:_="" ns3:_="">
    <xsd:import namespace="http://schemas.microsoft.com/sharepoint/v3"/>
    <xsd:import namespace="06be366b-76c1-48e2-8e84-0219a6e6b478"/>
    <xsd:import namespace="d2cde54e-d91a-42e8-97d5-a90f27a28ae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ebb03eb60f1c456383d550cda2a2ac01" minOccurs="0"/>
                <xsd:element ref="ns2:TaxCatchAll" minOccurs="0"/>
                <xsd:element ref="ns2:TaxCatchAllLabel" minOccurs="0"/>
                <xsd:element ref="ns2:ofae577968ed4be8b7cfa6b3c1b2b2a3" minOccurs="0"/>
                <xsd:element ref="ns2:TaxKeywordTaxHTFiel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e366b-76c1-48e2-8e84-0219a6e6b47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ebb03eb60f1c456383d550cda2a2ac01" ma:index="11" nillable="true" ma:taxonomy="true" ma:internalName="ebb03eb60f1c456383d550cda2a2ac01" ma:taxonomyFieldName="Teamtrefwoorden" ma:displayName="Teamtrefwoorden" ma:fieldId="{ebb03eb6-0f1c-4563-83d5-50cda2a2ac01}" ma:sspId="0f84c60b-fce4-43bd-9f97-923732063525" ma:termSetId="64946c82-0627-44db-b90b-63b2828d47c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eccf10b4-1883-4fb5-98bd-7bb1b537aedc}" ma:internalName="TaxCatchAll" ma:showField="CatchAllData" ma:web="06be366b-76c1-48e2-8e84-0219a6e6b4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eccf10b4-1883-4fb5-98bd-7bb1b537aedc}" ma:internalName="TaxCatchAllLabel" ma:readOnly="true" ma:showField="CatchAllDataLabel" ma:web="06be366b-76c1-48e2-8e84-0219a6e6b4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fae577968ed4be8b7cfa6b3c1b2b2a3" ma:index="15" nillable="true" ma:taxonomy="true" ma:internalName="ofae577968ed4be8b7cfa6b3c1b2b2a3" ma:taxonomyFieldName="Documentsoort" ma:displayName="Documentsoort" ma:fieldId="{8fae5779-68ed-4be8-b7cf-a6b3c1b2b2a3}" ma:sspId="0f84c60b-fce4-43bd-9f97-923732063525" ma:termSetId="44435a80-4415-4597-a153-5101d02dcb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7" nillable="true" ma:taxonomy="true" ma:internalName="TaxKeywordTaxHTField" ma:taxonomyFieldName="TaxKeyword" ma:displayName="Ondernemingstrefwoorden" ma:fieldId="{23f27201-bee3-471e-b2e7-b64fd8b7ca38}" ma:taxonomyMulti="true" ma:sspId="0f84c60b-fce4-43bd-9f97-92373206352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cde54e-d91a-42e8-97d5-a90f27a28a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9" nillable="true" ma:taxonomy="true" ma:internalName="lcf76f155ced4ddcb4097134ff3c332f" ma:taxonomyFieldName="MediaServiceImageTags" ma:displayName="Afbeeldingtags" ma:readOnly="false" ma:fieldId="{5cf76f15-5ced-4ddc-b409-7134ff3c332f}" ma:taxonomyMulti="true" ma:sspId="0f84c60b-fce4-43bd-9f97-923732063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3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8C1561-D146-4275-B562-A381EB2CD74A}">
  <ds:schemaRefs>
    <ds:schemaRef ds:uri="http://www.w3.org/XML/1998/namespace"/>
    <ds:schemaRef ds:uri="http://schemas.microsoft.com/sharepoint/v3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2cde54e-d91a-42e8-97d5-a90f27a28ae7"/>
    <ds:schemaRef ds:uri="06be366b-76c1-48e2-8e84-0219a6e6b478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93437EE-AC7A-4475-8E55-F80FF8FBAA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D89D7E-975F-4CD9-95E8-F4213902229D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088ADD9-0B61-4054-A68A-23BE988DB161}">
  <ds:schemaRefs>
    <ds:schemaRef ds:uri="06be366b-76c1-48e2-8e84-0219a6e6b478"/>
    <ds:schemaRef ds:uri="d2cde54e-d91a-42e8-97d5-a90f27a28a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9f9dcbe8-f8ca-464f-983b-20ccb4ae3e2c}" enabled="1" method="Privileged" siteId="{8c653938-6726-49c5-bca7-8e44a4bf202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864</Words>
  <Application>Microsoft Office PowerPoint</Application>
  <PresentationFormat>On-screen Show (16:9)</PresentationFormat>
  <Paragraphs>165</Paragraphs>
  <Slides>19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powerpoint-gemeentedh-template</vt:lpstr>
      <vt:lpstr>Future is calling</vt:lpstr>
      <vt:lpstr>Heb je de toekomst gered?</vt:lpstr>
      <vt:lpstr>Oplossingen</vt:lpstr>
      <vt:lpstr>Circulaire Economie</vt:lpstr>
      <vt:lpstr>Wat is de R-ladder?</vt:lpstr>
      <vt:lpstr>Welke rol speelt joouw smartphone in de R-ladder?</vt:lpstr>
      <vt:lpstr>Puzzel 1</vt:lpstr>
      <vt:lpstr>Puzzel 1: Antwoord</vt:lpstr>
      <vt:lpstr>R-ladder dilemma</vt:lpstr>
      <vt:lpstr>Antwoord</vt:lpstr>
      <vt:lpstr>Puzzel 2 Oplossing</vt:lpstr>
      <vt:lpstr>Grondstoffen</vt:lpstr>
      <vt:lpstr>Antwoord</vt:lpstr>
      <vt:lpstr>Puzzel 3 Oplossing</vt:lpstr>
      <vt:lpstr>Wat zijn de gevolgen?</vt:lpstr>
      <vt:lpstr>Gevolgen</vt:lpstr>
      <vt:lpstr>Reparatie of recycle?</vt:lpstr>
      <vt:lpstr>Puzzel 4 Reparatie &amp; Recycle </vt:lpstr>
      <vt:lpstr>Future is calling...</vt:lpstr>
    </vt:vector>
  </TitlesOfParts>
  <Manager/>
  <Company>Maaike Media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Danielle Kokken</cp:lastModifiedBy>
  <cp:revision>383</cp:revision>
  <dcterms:created xsi:type="dcterms:W3CDTF">2026-05-21T08:58:09Z</dcterms:created>
  <dcterms:modified xsi:type="dcterms:W3CDTF">2026-07-06T08:12:01Z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0x0101008696D14171FA4CED8F032AD334D7A9EF00F38234D0D48F664883224E9B93461AF8</vt:lpwstr>
  </property>
  <property fmtid="{D5CDD505-2E9C-101B-9397-08002B2CF9AE}" pid="3" name="Order">
    <vt:r8>816200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axKeyword">
    <vt:lpwstr/>
  </property>
  <property fmtid="{D5CDD505-2E9C-101B-9397-08002B2CF9AE}" pid="8" name="Documentsoort">
    <vt:lpwstr/>
  </property>
  <property fmtid="{D5CDD505-2E9C-101B-9397-08002B2CF9AE}" pid="9" name="Teamtrefwoorden">
    <vt:lpwstr/>
  </property>
  <property fmtid="{D5CDD505-2E9C-101B-9397-08002B2CF9AE}" pid="10" name="_dlc_DocIdItemGuid">
    <vt:lpwstr>90e6e25b-a19c-47cb-9a3f-717915d11a76</vt:lpwstr>
  </property>
  <property fmtid="{D5CDD505-2E9C-101B-9397-08002B2CF9AE}" pid="11" name="iadc89b14e6f46d3bf0676593dca1557">
    <vt:lpwstr/>
  </property>
  <property fmtid="{D5CDD505-2E9C-101B-9397-08002B2CF9AE}" pid="12" name="Dossiertype">
    <vt:lpwstr/>
  </property>
  <property fmtid="{D5CDD505-2E9C-101B-9397-08002B2CF9AE}" pid="13" name="MediaServiceImageTags">
    <vt:lpwstr/>
  </property>
</Properties>
</file>