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243_EDE5611B.xml" ContentType="application/vnd.ms-powerpoint.comments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revisionInfo.xml" ContentType="application/vnd.ms-powerpoint.revisioninfo+xml"/>
  <Override PartName="/docProps/core.xml" ContentType="application/vnd.openxmlformats-package.core-properties+xml"/>
  <Override PartName="/docMetadata/LabelInfo.xml" ContentType="application/vnd.ms-office.classificationlabel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554" r:id="rId5"/>
    <p:sldId id="556" r:id="rId6"/>
    <p:sldId id="401" r:id="rId7"/>
    <p:sldId id="555" r:id="rId8"/>
    <p:sldId id="558" r:id="rId9"/>
    <p:sldId id="557" r:id="rId10"/>
    <p:sldId id="559" r:id="rId11"/>
    <p:sldId id="567" r:id="rId12"/>
    <p:sldId id="361" r:id="rId13"/>
    <p:sldId id="271" r:id="rId14"/>
    <p:sldId id="259" r:id="rId15"/>
    <p:sldId id="571" r:id="rId16"/>
    <p:sldId id="572" r:id="rId17"/>
    <p:sldId id="314" r:id="rId18"/>
    <p:sldId id="525" r:id="rId19"/>
    <p:sldId id="306" r:id="rId20"/>
    <p:sldId id="560" r:id="rId21"/>
    <p:sldId id="564" r:id="rId22"/>
    <p:sldId id="285" r:id="rId23"/>
    <p:sldId id="403" r:id="rId24"/>
    <p:sldId id="539" r:id="rId25"/>
    <p:sldId id="541" r:id="rId26"/>
    <p:sldId id="543" r:id="rId27"/>
    <p:sldId id="542" r:id="rId28"/>
    <p:sldId id="583" r:id="rId29"/>
    <p:sldId id="584" r:id="rId30"/>
    <p:sldId id="587" r:id="rId31"/>
    <p:sldId id="565" r:id="rId32"/>
    <p:sldId id="573" r:id="rId33"/>
    <p:sldId id="380" r:id="rId34"/>
    <p:sldId id="563" r:id="rId35"/>
    <p:sldId id="294" r:id="rId36"/>
    <p:sldId id="561" r:id="rId37"/>
    <p:sldId id="566" r:id="rId38"/>
    <p:sldId id="465" r:id="rId39"/>
    <p:sldId id="545" r:id="rId40"/>
    <p:sldId id="574" r:id="rId41"/>
    <p:sldId id="570" r:id="rId42"/>
    <p:sldId id="577" r:id="rId43"/>
    <p:sldId id="575" r:id="rId44"/>
    <p:sldId id="568" r:id="rId45"/>
    <p:sldId id="588" r:id="rId46"/>
    <p:sldId id="576" r:id="rId47"/>
    <p:sldId id="578" r:id="rId48"/>
    <p:sldId id="548" r:id="rId49"/>
    <p:sldId id="483" r:id="rId50"/>
    <p:sldId id="562" r:id="rId51"/>
    <p:sldId id="579" r:id="rId52"/>
    <p:sldId id="301" r:id="rId53"/>
    <p:sldId id="549" r:id="rId54"/>
    <p:sldId id="582" r:id="rId55"/>
    <p:sldId id="580" r:id="rId56"/>
    <p:sldId id="553" r:id="rId57"/>
    <p:sldId id="491" r:id="rId58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el 1: Kennismaken met klimaateffecten" id="{C9BEF366-A5C5-4523-9EE6-CD419E9892D8}">
          <p14:sldIdLst>
            <p14:sldId id="554"/>
            <p14:sldId id="556"/>
            <p14:sldId id="401"/>
            <p14:sldId id="555"/>
            <p14:sldId id="558"/>
            <p14:sldId id="557"/>
            <p14:sldId id="559"/>
            <p14:sldId id="567"/>
            <p14:sldId id="361"/>
            <p14:sldId id="271"/>
            <p14:sldId id="259"/>
            <p14:sldId id="571"/>
            <p14:sldId id="572"/>
            <p14:sldId id="314"/>
            <p14:sldId id="525"/>
            <p14:sldId id="306"/>
          </p14:sldIdLst>
        </p14:section>
        <p14:section name="workshop 2 op onderzoek uit in de wijk" id="{369E3DF0-428D-489E-90BA-70EEDC06DB9E}">
          <p14:sldIdLst>
            <p14:sldId id="560"/>
            <p14:sldId id="564"/>
            <p14:sldId id="285"/>
            <p14:sldId id="403"/>
            <p14:sldId id="539"/>
            <p14:sldId id="541"/>
            <p14:sldId id="543"/>
            <p14:sldId id="542"/>
            <p14:sldId id="583"/>
            <p14:sldId id="584"/>
            <p14:sldId id="587"/>
            <p14:sldId id="565"/>
            <p14:sldId id="573"/>
            <p14:sldId id="380"/>
            <p14:sldId id="563"/>
            <p14:sldId id="294"/>
          </p14:sldIdLst>
        </p14:section>
        <p14:section name="Workshop 3 Ontwerp je eigen plek" id="{3DE8639D-1D8D-4BBE-9913-B2A847F3F8AB}">
          <p14:sldIdLst>
            <p14:sldId id="561"/>
            <p14:sldId id="566"/>
            <p14:sldId id="465"/>
            <p14:sldId id="545"/>
            <p14:sldId id="574"/>
            <p14:sldId id="570"/>
            <p14:sldId id="577"/>
            <p14:sldId id="575"/>
            <p14:sldId id="568"/>
            <p14:sldId id="588"/>
            <p14:sldId id="576"/>
            <p14:sldId id="578"/>
            <p14:sldId id="548"/>
            <p14:sldId id="483"/>
          </p14:sldIdLst>
        </p14:section>
        <p14:section name="Workshoples 4 presentatie maken" id="{C09E1AA8-57F1-4C46-9250-5B0155DB0446}">
          <p14:sldIdLst>
            <p14:sldId id="562"/>
            <p14:sldId id="579"/>
            <p14:sldId id="301"/>
            <p14:sldId id="549"/>
            <p14:sldId id="582"/>
            <p14:sldId id="580"/>
            <p14:sldId id="553"/>
            <p14:sldId id="4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ED801C-EE4F-7C04-519A-3DF8A7925288}" name="Chaniek Mellink" initials="CM" userId="S::Chaniek@stichtingarchiklas.onmicrosoft.com::6df55389-93eb-4908-b25e-f30714aaf803" providerId="AD"/>
  <p188:author id="{BA83911E-6788-0BC1-9017-CF0946F21F82}" name="Chaniek Mellink" initials="CM" userId="S::C.Mellink@student.tudelft.nl::d6a49795-3888-4860-87bd-339026551b46" providerId="AD"/>
  <p188:author id="{2E65A945-217F-5E8A-C066-9053532EE8D8}" name="Maël Vanhelsuwé" initials="MV" userId="S::mael@stichtingarchiklas.onmicrosoft.com::f19cdd1b-e227-43e9-8fd9-4d65181a072b" providerId="AD"/>
  <p188:author id="{E92A9969-B7A3-BA8A-F25B-5144C09B3DD8}" name="Lieke van Hooijdonk" initials="Lv" userId="S::Lieke@stichtingarchiklas.onmicrosoft.com::6b994e73-d55a-4d36-a84d-61f5dd8541af" providerId="AD"/>
  <p188:author id="{13AD0389-798D-2D65-1B77-7E525A2CD0F0}" name="Francien Fons" initials="FF" userId="S::francien@stichtingarchiklas.onmicrosoft.com::46327b40-d5e1-4793-8435-4b0108575a48" providerId="AD"/>
  <p188:author id="{4BAB84DA-334D-31A9-BBD7-DD7BC163ACAD}" name="Gonda Buursma" initials="GB" userId="S::Gonda@stichtingarchiklas.onmicrosoft.com::d9bd7fb3-5db5-4e0f-abe3-211a4dbedd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FBC"/>
    <a:srgbClr val="009A46"/>
    <a:srgbClr val="F47325"/>
    <a:srgbClr val="1D778C"/>
    <a:srgbClr val="EE2F53"/>
    <a:srgbClr val="EE3453"/>
    <a:srgbClr val="BFDDE8"/>
    <a:srgbClr val="EACB17"/>
    <a:srgbClr val="89C9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A1B6A1-7625-4FB0-8F53-C96BCB416388}" v="166" dt="2024-10-23T15:27:10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ustomXml" Target="../customXml/item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omments/modernComment_243_EDE561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B725E6-45DC-4228-B4B9-EDB37869205A}" authorId="{2E65A945-217F-5E8A-C066-9053532EE8D8}" created="2024-08-15T13:05:26.599">
    <pc:sldMkLst xmlns:pc="http://schemas.microsoft.com/office/powerpoint/2013/main/command">
      <pc:docMk/>
      <pc:sldMk cId="4084513903" sldId="465"/>
    </pc:sldMkLst>
    <p188:txBody>
      <a:bodyPr/>
      <a:lstStyle/>
      <a:p>
        <a:r>
          <a:rPr lang="nl-NL"/>
          <a:t>Overnemen uit handleiding
</a:t>
        </a:r>
      </a:p>
    </p188:txBody>
    <p188:extLst>
      <p:ext xmlns:p="http://schemas.openxmlformats.org/presentationml/2006/main" uri="{57CB4572-C831-44C2-8A1C-0ADB6CCDFE69}">
        <p223:reactions xmlns="" xmlns:p223="http://schemas.microsoft.com/office/powerpoint/2022/03/main">
          <p223:rxn type="👍">
            <p223:instance time="2024-10-14T14:55:27.407" authorId="{4BAB84DA-334D-31A9-BBD7-DD7BC163ACAD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01FF9-DCA0-4D2C-BA92-31233AD5C180}" type="datetimeFigureOut">
              <a:t>30-10-2024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A6D53-BB2B-4725-96B8-894CF04FE4B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83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A6D53-BB2B-4725-96B8-894CF04FE4B2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55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A6D53-BB2B-4725-96B8-894CF04FE4B2}" type="slidenum">
              <a:rPr lang="nl-NL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1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BD59E-4324-B5B6-6BAA-79BF2F366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B1FEC1-F9ED-ECE7-1E10-6EAFF5F39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4059B6-32D4-A321-276C-599EAA198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83FF5A-143A-5AE0-1DFD-593662E2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71C163-ECB7-4F00-6459-0C65A418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395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92E95-1C82-FB55-23F6-EAC09A683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5F9C0B-A83B-17B3-96DC-FCA7C3FA1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C55723-E1D0-0550-EEF9-3BCA8D924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DADDFF-4A41-FA69-CDC5-332C3F15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1721A9-84FF-7532-12D5-F10BCC8A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44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6ADA536-7FA5-B799-0115-5620B2C70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B7EBC6A-7A97-9512-E6AC-7E279601F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B5BA24-6095-6BAE-FB3A-A6EB6022F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3B2390-A490-FD5A-3338-10051127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8A5B60-E1C7-20DA-6333-6ACB1146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74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0247B7-E7E0-B3B8-D853-EE9F4CE7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E55DB9-C374-18BD-DF0F-FB30E588B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FDE573-5031-36B4-8983-307827B3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2082E2-1182-FE67-6031-1586AF32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FF6B42-1A8F-9FFA-F866-FD840CC0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24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EA7DE-5F7F-D760-0142-B36B55F3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ACFCE2-8D39-999C-B184-61CAD1F2A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153442-524A-6AAC-D68A-7ED100AF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A6B1F1-469C-B25E-2D29-EE3A46A52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461EFB-3FD1-7964-2308-7ACC39EF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61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85B15-7244-696E-96D5-11B7ED6A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6CCDCF-3134-0E3C-047E-E67487017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362B0D-9FA3-7753-6C19-214E7C588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6556A4-7CD5-989D-7118-47F96473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5A71AE-6824-5EE5-A8DA-D09A5437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2BBE20-E2A9-4D91-B062-30882A96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78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1A109-D65E-F21C-4FE7-59D978496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FEB8E1-716B-9783-1E62-C6B628214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DD5EBB-399C-406B-1CA1-0D079A6F5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65B8C29-BCCE-CE43-6B06-ED80A4E37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92FFA4-A5E3-23DA-295A-8205D8369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0F183E9-D9A3-7515-04FE-FD8A1781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B5DBECE-5044-EB17-E402-77A0151B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ED351A4-4FAF-53AC-5DA3-CA686D48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487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ED8BEA-2DA2-B1DE-EDD8-84AFD318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7F71F3D-D457-0B23-EAAE-1190131A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423EA82-5A57-D4C6-25AD-CC029DF3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52F9D9-ADBD-13D4-5819-97829EAF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10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93B04AC-74C5-B9C2-7AD4-9E7846E4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1C94B3E-C6BC-6EEE-8457-053DACAB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1D18A4C-AB10-477E-48B4-D938EA5F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94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5EB85-EA1D-0580-21AC-46A11841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651ED1-F799-6ACD-BB1D-5F11F54E0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6E7CFE-1DD4-CD6D-D7F7-3C49C230E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3F191E-CDE0-45D3-D915-7553D8C3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68DA7A-2F99-3244-6FDE-F179AE4E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C2D4D9-5D5F-F413-6E0F-C46BD198D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103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17193-E167-CD41-1734-D4178972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F1CFAC-A0CD-A352-ECEC-7F645E1A4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D42159-71DD-2123-7692-4562D61E1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4EA4ED-4720-BA02-8183-C93208D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34C4C0-D25A-EA63-B56C-FD2A4A69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BE77B9-8B38-CBFA-595A-E0F6DBE8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43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B62128-0C7A-5963-ECCE-B0996DE0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B3DC2C-4BB9-238A-E8F7-AE1EC13F4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6CCAD-C66C-852A-B653-735466568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A53BE-2E41-4E76-93EA-EB0F02B2B4A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5694BF-54BE-E264-03FB-86C425E11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C9F63D-4FC3-6243-0974-958DB828A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344CF-29F3-4E92-86EC-1B73E9976D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76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9.jpeg"/><Relationship Id="rId4" Type="http://schemas.openxmlformats.org/officeDocument/2006/relationships/image" Target="../media/image20.jpeg"/><Relationship Id="rId9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243_EDE5611B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3B55251-21CE-1052-8AF7-6EC8ED2203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08" y="426352"/>
            <a:ext cx="3459440" cy="79942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CAE378-407F-1CD9-F076-915124412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" y="324575"/>
            <a:ext cx="3048000" cy="9620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F09934-9840-A833-4ABC-59F3ED827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093"/>
          <a:stretch/>
        </p:blipFill>
        <p:spPr>
          <a:xfrm>
            <a:off x="-1" y="1719330"/>
            <a:ext cx="12322518" cy="414245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24821AC-92BA-EF23-B9A0-42925D1830F1}"/>
              </a:ext>
            </a:extLst>
          </p:cNvPr>
          <p:cNvSpPr/>
          <p:nvPr/>
        </p:nvSpPr>
        <p:spPr>
          <a:xfrm>
            <a:off x="0" y="1602658"/>
            <a:ext cx="12322517" cy="432619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89FA7E-7DC6-8C67-D847-77EA35C522D7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latin typeface="Roboto"/>
                <a:ea typeface="Roboto"/>
                <a:cs typeface="Roboto"/>
              </a:rPr>
              <a:t>Milieueducatie Den Haag </a:t>
            </a:r>
          </a:p>
        </p:txBody>
      </p:sp>
    </p:spTree>
    <p:extLst>
      <p:ext uri="{BB962C8B-B14F-4D97-AF65-F5344CB8AC3E}">
        <p14:creationId xmlns:p14="http://schemas.microsoft.com/office/powerpoint/2010/main" val="126912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B10B47C6-764F-3641-FD84-1FB08ABCF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328" y="495347"/>
            <a:ext cx="3898469" cy="27562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F49775E-354B-22DB-4F38-81F35B719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061" y="3839698"/>
            <a:ext cx="3895500" cy="275622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EC6F034-1334-0BAF-021A-609260F45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85" y="3809123"/>
            <a:ext cx="3726459" cy="26301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15C174C-2595-B8B4-51FB-399A3B2D11E4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6200220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9CEDE87-6172-DC6D-6166-628983F56ED8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5440B8E-AA4C-A218-BCB9-BB82DA8B557D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2E28CC6-472D-0BDC-324D-82574FE969BE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 | Klimaatkansen op de kaart 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AC634508-B759-7EAE-BDF5-551D84513770}"/>
              </a:ext>
            </a:extLst>
          </p:cNvPr>
          <p:cNvSpPr txBox="1">
            <a:spLocks/>
          </p:cNvSpPr>
          <p:nvPr/>
        </p:nvSpPr>
        <p:spPr>
          <a:xfrm>
            <a:off x="461011" y="52031"/>
            <a:ext cx="4091738" cy="729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  <a:t>Hitte-eiland effect – hele stad </a:t>
            </a:r>
          </a:p>
          <a:p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940332DD-6EBA-8162-26E2-9855A8DE9F85}"/>
              </a:ext>
            </a:extLst>
          </p:cNvPr>
          <p:cNvSpPr txBox="1">
            <a:spLocks/>
          </p:cNvSpPr>
          <p:nvPr/>
        </p:nvSpPr>
        <p:spPr>
          <a:xfrm>
            <a:off x="547397" y="3333728"/>
            <a:ext cx="3899233" cy="729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Gevoelstemperatuur - wijk</a:t>
            </a:r>
          </a:p>
          <a:p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55B79B59-C4F2-A274-1743-9369B686E5F7}"/>
              </a:ext>
            </a:extLst>
          </p:cNvPr>
          <p:cNvSpPr txBox="1">
            <a:spLocks/>
          </p:cNvSpPr>
          <p:nvPr/>
        </p:nvSpPr>
        <p:spPr>
          <a:xfrm>
            <a:off x="6204328" y="3333728"/>
            <a:ext cx="4023277" cy="729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  <a:t>wateroverlast – wijk en stad</a:t>
            </a:r>
          </a:p>
          <a:p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BD1CD4B0-8376-7A7C-A768-24A02A87D651}"/>
              </a:ext>
            </a:extLst>
          </p:cNvPr>
          <p:cNvSpPr txBox="1">
            <a:spLocks/>
          </p:cNvSpPr>
          <p:nvPr/>
        </p:nvSpPr>
        <p:spPr>
          <a:xfrm>
            <a:off x="6096000" y="48455"/>
            <a:ext cx="5526661" cy="729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  <a:t>Droogte: daling grondwater– wijk en stad</a:t>
            </a:r>
          </a:p>
          <a:p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8B1C48C0-23AD-95E2-3E83-A07B5E4B9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677" y="531066"/>
            <a:ext cx="2630567" cy="2613448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B73740A8-1A43-147B-49C8-57517923F3A0}"/>
              </a:ext>
            </a:extLst>
          </p:cNvPr>
          <p:cNvSpPr/>
          <p:nvPr/>
        </p:nvSpPr>
        <p:spPr>
          <a:xfrm>
            <a:off x="633785" y="531066"/>
            <a:ext cx="3726459" cy="261344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7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5420D5B-E77D-930B-8746-635436E22FE1}"/>
              </a:ext>
            </a:extLst>
          </p:cNvPr>
          <p:cNvSpPr txBox="1">
            <a:spLocks/>
          </p:cNvSpPr>
          <p:nvPr/>
        </p:nvSpPr>
        <p:spPr>
          <a:xfrm>
            <a:off x="447959" y="2011680"/>
            <a:ext cx="6847390" cy="3108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Luchtthermometer</a:t>
            </a:r>
          </a:p>
          <a:p>
            <a:pPr marL="342900" indent="-342900">
              <a:buBlip>
                <a:blip r:embed="rId2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Infrarood/oppervlakte thermometer</a:t>
            </a:r>
          </a:p>
          <a:p>
            <a:pPr marL="342900" indent="-342900">
              <a:buBlip>
                <a:blip r:embed="rId2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Stopwatch</a:t>
            </a:r>
          </a:p>
          <a:p>
            <a:pPr marL="342900" indent="-342900">
              <a:buBlip>
                <a:blip r:embed="rId2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Waterpas</a:t>
            </a:r>
          </a:p>
          <a:p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Infiltratietijd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7930A7E-CA1C-AC42-618A-62C2AB78D9D1}"/>
              </a:ext>
            </a:extLst>
          </p:cNvPr>
          <p:cNvSpPr txBox="1">
            <a:spLocks/>
          </p:cNvSpPr>
          <p:nvPr/>
        </p:nvSpPr>
        <p:spPr>
          <a:xfrm>
            <a:off x="536450" y="24752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Uitleg metingen</a:t>
            </a:r>
          </a:p>
        </p:txBody>
      </p:sp>
    </p:spTree>
    <p:extLst>
      <p:ext uri="{BB962C8B-B14F-4D97-AF65-F5344CB8AC3E}">
        <p14:creationId xmlns:p14="http://schemas.microsoft.com/office/powerpoint/2010/main" val="175704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4" name="Rechthoek: afgeronde diagonale hoeken 3">
            <a:extLst>
              <a:ext uri="{FF2B5EF4-FFF2-40B4-BE49-F238E27FC236}">
                <a16:creationId xmlns:a16="http://schemas.microsoft.com/office/drawing/2014/main" id="{C06A0EC0-BD45-8F4C-C7BB-FD6432352553}"/>
              </a:ext>
            </a:extLst>
          </p:cNvPr>
          <p:cNvSpPr/>
          <p:nvPr/>
        </p:nvSpPr>
        <p:spPr>
          <a:xfrm>
            <a:off x="2397760" y="1846162"/>
            <a:ext cx="7467600" cy="2339758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  <a:latin typeface="PWScratchedfont" panose="02000603000000000000" pitchFamily="2" charset="0"/>
              </a:rPr>
              <a:t>Opdracht 1.1</a:t>
            </a:r>
          </a:p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32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4" name="Rechthoek: afgeronde diagonale hoeken 3">
            <a:extLst>
              <a:ext uri="{FF2B5EF4-FFF2-40B4-BE49-F238E27FC236}">
                <a16:creationId xmlns:a16="http://schemas.microsoft.com/office/drawing/2014/main" id="{C06A0EC0-BD45-8F4C-C7BB-FD6432352553}"/>
              </a:ext>
            </a:extLst>
          </p:cNvPr>
          <p:cNvSpPr/>
          <p:nvPr/>
        </p:nvSpPr>
        <p:spPr>
          <a:xfrm>
            <a:off x="2357120" y="1846162"/>
            <a:ext cx="7630160" cy="2339758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  <a:latin typeface="PWScratchedfont" panose="02000603000000000000" pitchFamily="2" charset="0"/>
              </a:rPr>
              <a:t>Opdracht 1.2 tot 1.6</a:t>
            </a:r>
          </a:p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486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52FE4CEE-A2F9-D9D1-971C-5E9F02F1D505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Wat we hebben geleerd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595B9F-86AD-1AE9-40C1-0A2CD0CF0528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DE4AE8B-B7A0-0545-973A-43853D749779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B66EA49-5DCF-D0D7-87BF-FF9C6CA076EC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56B717-30D4-1F87-571A-71BBF0FEF61F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FFB8710-CE95-B286-B6A1-8FD330B5CB42}"/>
              </a:ext>
            </a:extLst>
          </p:cNvPr>
          <p:cNvSpPr txBox="1">
            <a:spLocks/>
          </p:cNvSpPr>
          <p:nvPr/>
        </p:nvSpPr>
        <p:spPr>
          <a:xfrm>
            <a:off x="447960" y="21638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weet wat het effect is van klimaatverandering op de stad en kan problemen herkennen op klimaatkaarten.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weet hoe ik luchttemperatuur, oppervlaktetemperatuur en infiltratietijd kan meten en kan de meetresultaten aflezen. 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3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met één afgeronde hoek 1">
            <a:extLst>
              <a:ext uri="{FF2B5EF4-FFF2-40B4-BE49-F238E27FC236}">
                <a16:creationId xmlns:a16="http://schemas.microsoft.com/office/drawing/2014/main" id="{CE721C91-3F4A-F962-F91A-3676510A8F11}"/>
              </a:ext>
            </a:extLst>
          </p:cNvPr>
          <p:cNvSpPr/>
          <p:nvPr/>
        </p:nvSpPr>
        <p:spPr>
          <a:xfrm>
            <a:off x="7109571" y="2994917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iets dat invloed heeft op een meting of resultaat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9" name="Rechthoek: met één afgeronde hoek 1">
            <a:extLst>
              <a:ext uri="{FF2B5EF4-FFF2-40B4-BE49-F238E27FC236}">
                <a16:creationId xmlns:a16="http://schemas.microsoft.com/office/drawing/2014/main" id="{506DFAA4-459D-BB28-5DAF-172EF00BF257}"/>
              </a:ext>
            </a:extLst>
          </p:cNvPr>
          <p:cNvSpPr/>
          <p:nvPr/>
        </p:nvSpPr>
        <p:spPr>
          <a:xfrm>
            <a:off x="6843544" y="2732833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 weinig water in de grond, in rivieren, sloten en grachten</a:t>
            </a:r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2F9579-9349-08D6-3F1B-274BD529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043"/>
            <a:ext cx="10515600" cy="832047"/>
          </a:xfrm>
        </p:spPr>
        <p:txBody>
          <a:bodyPr>
            <a:normAutofit/>
          </a:bodyPr>
          <a:lstStyle/>
          <a:p>
            <a:r>
              <a:rPr lang="nl-NL" sz="3200">
                <a:latin typeface="PWScratchedfont" panose="02000603000000000000" pitchFamily="2" charset="0"/>
                <a:ea typeface="Calibri Light"/>
                <a:cs typeface="Calibri Light"/>
              </a:rPr>
              <a:t>WOORDENQUIZ</a:t>
            </a:r>
            <a:endParaRPr lang="nl-NL" sz="3200">
              <a:solidFill>
                <a:srgbClr val="FF0000"/>
              </a:solidFill>
              <a:latin typeface="PWScratchedfont" panose="02000603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D13118-8565-9959-F580-20A39E1AC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244231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Hitte-eiland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Droogte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Factor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Oppervlakte temperatuur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Klimaateffecten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echthoek: met één afgeronde hoek 1">
            <a:extLst>
              <a:ext uri="{FF2B5EF4-FFF2-40B4-BE49-F238E27FC236}">
                <a16:creationId xmlns:a16="http://schemas.microsoft.com/office/drawing/2014/main" id="{3C8C066E-910A-FFCC-8FAF-B8FF96B56228}"/>
              </a:ext>
            </a:extLst>
          </p:cNvPr>
          <p:cNvSpPr/>
          <p:nvPr/>
        </p:nvSpPr>
        <p:spPr>
          <a:xfrm>
            <a:off x="6577517" y="2486254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gevolgen van de klimaatverandering op onze gezondheid</a:t>
            </a:r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BC43DA-8A6D-61BE-ED9A-E52AA0D7AFA4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678579A-3DE6-A1A9-6E06-BBFAA2F70EED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F554431-546B-66DD-9D0A-7EC3E69705D7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13" name="Rechthoek: met één afgeronde hoek 1">
            <a:extLst>
              <a:ext uri="{FF2B5EF4-FFF2-40B4-BE49-F238E27FC236}">
                <a16:creationId xmlns:a16="http://schemas.microsoft.com/office/drawing/2014/main" id="{361FDBD6-6D50-B559-52CC-0764D5AD16DF}"/>
              </a:ext>
            </a:extLst>
          </p:cNvPr>
          <p:cNvSpPr/>
          <p:nvPr/>
        </p:nvSpPr>
        <p:spPr>
          <a:xfrm>
            <a:off x="6362027" y="2192927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wanneer het in de stad veel warmer is dan in de natuur er omheen</a:t>
            </a:r>
            <a:endParaRPr lang="nl-NL" sz="24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hthoek: met één afgeronde hoek 1">
            <a:extLst>
              <a:ext uri="{FF2B5EF4-FFF2-40B4-BE49-F238E27FC236}">
                <a16:creationId xmlns:a16="http://schemas.microsoft.com/office/drawing/2014/main" id="{E8F34695-D2A6-3AB7-5C9B-1A92ABC8B449}"/>
              </a:ext>
            </a:extLst>
          </p:cNvPr>
          <p:cNvSpPr/>
          <p:nvPr/>
        </p:nvSpPr>
        <p:spPr>
          <a:xfrm>
            <a:off x="6096000" y="2010344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Temperatuur van een voorwerp</a:t>
            </a:r>
            <a:endParaRPr lang="nl-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903121C-5639-39FA-4A5E-05240AFE20BB}"/>
              </a:ext>
            </a:extLst>
          </p:cNvPr>
          <p:cNvSpPr txBox="1">
            <a:spLocks/>
          </p:cNvSpPr>
          <p:nvPr/>
        </p:nvSpPr>
        <p:spPr>
          <a:xfrm>
            <a:off x="838199" y="327368"/>
            <a:ext cx="11505688" cy="723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/>
              </a:rPr>
              <a:t>Vooruitblik Deel 2 </a:t>
            </a:r>
            <a:endParaRPr lang="nl-NL" sz="3200">
              <a:latin typeface="PWScratchedfont" panose="02000603000000000000" pitchFamily="2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797E44C-F4B3-3105-94D7-C8EED4AF49A0}"/>
              </a:ext>
            </a:extLst>
          </p:cNvPr>
          <p:cNvSpPr txBox="1">
            <a:spLocks/>
          </p:cNvSpPr>
          <p:nvPr/>
        </p:nvSpPr>
        <p:spPr>
          <a:xfrm>
            <a:off x="221524" y="6231720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3D99C07-120F-E2F1-8EF8-2745FCF1AC6D}"/>
              </a:ext>
            </a:extLst>
          </p:cNvPr>
          <p:cNvSpPr txBox="1">
            <a:spLocks/>
          </p:cNvSpPr>
          <p:nvPr/>
        </p:nvSpPr>
        <p:spPr>
          <a:xfrm>
            <a:off x="447960" y="2914768"/>
            <a:ext cx="6847390" cy="25605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/>
                <a:ea typeface="Roboto"/>
                <a:cs typeface="Roboto"/>
              </a:rPr>
              <a:t>Op onderzoek in de wijk </a:t>
            </a:r>
          </a:p>
          <a:p>
            <a:endParaRPr lang="nl-NL" sz="2400">
              <a:latin typeface="Roboto"/>
              <a:ea typeface="Roboto"/>
              <a:cs typeface="Roboto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 b="1">
                <a:latin typeface="Roboto" panose="02000000000000000000" pitchFamily="2" charset="0"/>
                <a:ea typeface="Roboto" panose="02000000000000000000" pitchFamily="2" charset="0"/>
              </a:rPr>
              <a:t>Fiets 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meenemen is handig </a:t>
            </a:r>
          </a:p>
          <a:p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2E49A99-E978-3C7C-21B2-0C025317A7D2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3F18B77-2F54-0D8D-7FEE-26AC1F0628D1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5E2DED1-A324-53AF-CA30-738168EDE52A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60978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3B55251-21CE-1052-8AF7-6EC8ED2203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08" y="426352"/>
            <a:ext cx="3459440" cy="79942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CAE378-407F-1CD9-F076-915124412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" y="324575"/>
            <a:ext cx="3048000" cy="9620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F09934-9840-A833-4ABC-59F3ED827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123"/>
          <a:stretch/>
        </p:blipFill>
        <p:spPr>
          <a:xfrm>
            <a:off x="-1" y="1719330"/>
            <a:ext cx="12322518" cy="362269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24821AC-92BA-EF23-B9A0-42925D1830F1}"/>
              </a:ext>
            </a:extLst>
          </p:cNvPr>
          <p:cNvSpPr/>
          <p:nvPr/>
        </p:nvSpPr>
        <p:spPr>
          <a:xfrm>
            <a:off x="0" y="1602658"/>
            <a:ext cx="12322517" cy="840570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89FA7E-7DC6-8C67-D847-77EA35C522D7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F406AB9-DC7E-0F21-CF97-B52F154092B9}"/>
              </a:ext>
            </a:extLst>
          </p:cNvPr>
          <p:cNvSpPr txBox="1">
            <a:spLocks/>
          </p:cNvSpPr>
          <p:nvPr/>
        </p:nvSpPr>
        <p:spPr>
          <a:xfrm>
            <a:off x="1039532" y="1606041"/>
            <a:ext cx="9962147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2: op onderzoek uit</a:t>
            </a:r>
          </a:p>
        </p:txBody>
      </p:sp>
    </p:spTree>
    <p:extLst>
      <p:ext uri="{BB962C8B-B14F-4D97-AF65-F5344CB8AC3E}">
        <p14:creationId xmlns:p14="http://schemas.microsoft.com/office/powerpoint/2010/main" val="3773775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52FE4CEE-A2F9-D9D1-971C-5E9F02F1D505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Wat we hebben geleerd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595B9F-86AD-1AE9-40C1-0A2CD0CF0528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DE4AE8B-B7A0-0545-973A-43853D749779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B66EA49-5DCF-D0D7-87BF-FF9C6CA076EC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56B717-30D4-1F87-571A-71BBF0FEF61F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FFB8710-CE95-B286-B6A1-8FD330B5CB42}"/>
              </a:ext>
            </a:extLst>
          </p:cNvPr>
          <p:cNvSpPr txBox="1">
            <a:spLocks/>
          </p:cNvSpPr>
          <p:nvPr/>
        </p:nvSpPr>
        <p:spPr>
          <a:xfrm>
            <a:off x="447960" y="21638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weet wat het effect is van klimaatverandering op de stad en kan problemen herkennen op klimaatkaarten.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weet hoe ik luchttemperatuur, oppervlaktetemperatuur en infiltratietijd kan meten en kan de meetresultaten aflezen. 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7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D6D6D591-85B3-C324-C249-BD4D6B1CF685}"/>
              </a:ext>
            </a:extLst>
          </p:cNvPr>
          <p:cNvSpPr txBox="1">
            <a:spLocks/>
          </p:cNvSpPr>
          <p:nvPr/>
        </p:nvSpPr>
        <p:spPr>
          <a:xfrm>
            <a:off x="577312" y="4539416"/>
            <a:ext cx="2367744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F867EE5-A274-7710-485E-6FE9785A2E8D}"/>
              </a:ext>
            </a:extLst>
          </p:cNvPr>
          <p:cNvSpPr txBox="1">
            <a:spLocks/>
          </p:cNvSpPr>
          <p:nvPr/>
        </p:nvSpPr>
        <p:spPr>
          <a:xfrm>
            <a:off x="3889626" y="4011142"/>
            <a:ext cx="2367744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8095F1A6-81E0-5F52-776E-F04D52D2DD79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539519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2 – Op onderzoek in de wijk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ijdelijke aanduiding voor inhoud 2">
            <a:extLst>
              <a:ext uri="{FF2B5EF4-FFF2-40B4-BE49-F238E27FC236}">
                <a16:creationId xmlns:a16="http://schemas.microsoft.com/office/drawing/2014/main" id="{17E9E882-B287-926E-9E04-58737839EF25}"/>
              </a:ext>
            </a:extLst>
          </p:cNvPr>
          <p:cNvSpPr txBox="1">
            <a:spLocks/>
          </p:cNvSpPr>
          <p:nvPr/>
        </p:nvSpPr>
        <p:spPr>
          <a:xfrm>
            <a:off x="447959" y="1792286"/>
            <a:ext cx="10300251" cy="340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2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mijn mening geven over een plek vanuit mijn eigen perspectief.</a:t>
            </a:r>
          </a:p>
          <a:p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onderzoek doen in de wijk naar het klimaat van een plek.</a:t>
            </a:r>
          </a:p>
          <a:p>
            <a:pPr marL="342900" indent="-342900">
              <a:buBlip>
                <a:blip r:embed="rId2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B8A0BE9-B3D9-4595-9F22-E43E2E00A5B4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DA203E50-57E7-323D-CB5B-0768359009E2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2DE70C98-23B8-23DB-8965-79C097EE47AA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E8975C1A-6F60-9B6C-422E-80E9CD3B3A47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Leerdoelen deel 2 </a:t>
            </a:r>
          </a:p>
        </p:txBody>
      </p:sp>
    </p:spTree>
    <p:extLst>
      <p:ext uri="{BB962C8B-B14F-4D97-AF65-F5344CB8AC3E}">
        <p14:creationId xmlns:p14="http://schemas.microsoft.com/office/powerpoint/2010/main" val="120367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371F60B-BDE5-98DC-21FF-7E7E39B662A1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Opbouw van het project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9B3D7F2-6B50-A727-E785-6D5906A1E9BB}"/>
              </a:ext>
            </a:extLst>
          </p:cNvPr>
          <p:cNvSpPr/>
          <p:nvPr/>
        </p:nvSpPr>
        <p:spPr>
          <a:xfrm>
            <a:off x="17952" y="6288971"/>
            <a:ext cx="11935696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7649D31-C5E6-E354-4DC6-20D60652F1CB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8ECDBDE-4D1C-F8AD-8950-BD2C97BF350C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 | Klimaatkansen op de kaart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225CE8-8518-6C07-E8F2-07667C9A8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51" y="1960720"/>
            <a:ext cx="5891830" cy="31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71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auto, hemel, Landvoertuig&#10;&#10;Automatisch gegenereerde beschrijving">
            <a:extLst>
              <a:ext uri="{FF2B5EF4-FFF2-40B4-BE49-F238E27FC236}">
                <a16:creationId xmlns:a16="http://schemas.microsoft.com/office/drawing/2014/main" id="{DA531469-2C08-4E98-62BC-C260BF8A6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16388"/>
          <a:stretch/>
        </p:blipFill>
        <p:spPr>
          <a:xfrm>
            <a:off x="0" y="-1"/>
            <a:ext cx="12192000" cy="700347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C60D2B1-D039-C7B2-B57B-B5468FBDC202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6200220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Les 3 – Ontwerpopgave en Koppelkansen</a:t>
            </a:r>
            <a:endParaRPr lang="nl-NL" sz="1500">
              <a:solidFill>
                <a:schemeClr val="bg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648D2D0-F949-2BB3-70E9-9EE9725B22C7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13F531D-8356-E68E-6066-AFA3D833070E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7BD228F-CF50-031A-2BA0-E49F2B2B386D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4112739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eg, scène, buitenshuis, hemel&#10;&#10;Automatisch gegenereerde beschrijving">
            <a:extLst>
              <a:ext uri="{FF2B5EF4-FFF2-40B4-BE49-F238E27FC236}">
                <a16:creationId xmlns:a16="http://schemas.microsoft.com/office/drawing/2014/main" id="{5890059F-1BA0-3BD2-F792-5F71A1AA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B8F60BE-D423-D03D-FC05-41849D7B5713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9114473-A63E-D7A5-620F-5FB28265008F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D3E0BD2-11C8-84AD-05DC-4908D4E7653A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2863433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buitenshuis, wolk, boom, hemel&#10;&#10;Automatisch gegenereerde beschrijving">
            <a:extLst>
              <a:ext uri="{FF2B5EF4-FFF2-40B4-BE49-F238E27FC236}">
                <a16:creationId xmlns:a16="http://schemas.microsoft.com/office/drawing/2014/main" id="{865406ED-EC6E-7EF0-A1DF-EA9474EE6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1EB80FC-77EB-724F-0F20-8EE1D90235B3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D57312C-202C-9AAB-A19F-973CD652BF7E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DD8ED17-675A-DAF3-AC79-CD3DE68F2A3E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2115105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hemel, weg, Landvoertuig&#10;&#10;Automatisch gegenereerde beschrijving">
            <a:extLst>
              <a:ext uri="{FF2B5EF4-FFF2-40B4-BE49-F238E27FC236}">
                <a16:creationId xmlns:a16="http://schemas.microsoft.com/office/drawing/2014/main" id="{A2D35AD6-B039-4FD3-7BA0-5D50AE314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8A368A9-8570-60A1-8E83-12F5F529729D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A9D55F5-26BC-543A-5D9E-68EC0CE713B4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0DCAADA-D3E9-D619-382A-E23433267603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1900604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boom, gras, speeltuin&#10;&#10;Automatisch gegenereerde beschrijving">
            <a:extLst>
              <a:ext uri="{FF2B5EF4-FFF2-40B4-BE49-F238E27FC236}">
                <a16:creationId xmlns:a16="http://schemas.microsoft.com/office/drawing/2014/main" id="{DE54EFE3-9597-3BAA-1935-49E46787B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49E97B4-821F-2524-BE69-7583AFA32CA3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9120C76-92A4-8CD4-D3C6-F88E5A558CE4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945ECF8-04AD-6AC3-6E27-74DA4E313CB1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3517336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gebouw, scène, hemel&#10;&#10;Automatisch gegenereerde beschrijving">
            <a:extLst>
              <a:ext uri="{FF2B5EF4-FFF2-40B4-BE49-F238E27FC236}">
                <a16:creationId xmlns:a16="http://schemas.microsoft.com/office/drawing/2014/main" id="{F0FCE17E-6EAE-BEF6-807B-E634348C8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8A368A9-8570-60A1-8E83-12F5F529729D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A9D55F5-26BC-543A-5D9E-68EC0CE713B4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0DCAADA-D3E9-D619-382A-E23433267603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470524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boom, wolk, hemel&#10;&#10;Automatisch gegenereerde beschrijving">
            <a:extLst>
              <a:ext uri="{FF2B5EF4-FFF2-40B4-BE49-F238E27FC236}">
                <a16:creationId xmlns:a16="http://schemas.microsoft.com/office/drawing/2014/main" id="{FC8444F2-970F-FCED-3F72-C992A9705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8A368A9-8570-60A1-8E83-12F5F529729D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A9D55F5-26BC-543A-5D9E-68EC0CE713B4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0DCAADA-D3E9-D619-382A-E23433267603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3710709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hemel, plant, grond&#10;&#10;Automatisch gegenereerde beschrijving">
            <a:extLst>
              <a:ext uri="{FF2B5EF4-FFF2-40B4-BE49-F238E27FC236}">
                <a16:creationId xmlns:a16="http://schemas.microsoft.com/office/drawing/2014/main" id="{7CF0EDA0-0912-75B2-51E9-0CDD8C50C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8A368A9-8570-60A1-8E83-12F5F529729D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A9D55F5-26BC-543A-5D9E-68EC0CE713B4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0DCAADA-D3E9-D619-382A-E23433267603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1051156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8A368A9-8570-60A1-8E83-12F5F529729D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A9D55F5-26BC-543A-5D9E-68EC0CE713B4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0DCAADA-D3E9-D619-382A-E23433267603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pic>
        <p:nvPicPr>
          <p:cNvPr id="10" name="Afbeelding 9" descr="Afbeelding met buitenshuis, auto, hemel, Landvoertuig&#10;&#10;Automatisch gegenereerde beschrijving">
            <a:extLst>
              <a:ext uri="{FF2B5EF4-FFF2-40B4-BE49-F238E27FC236}">
                <a16:creationId xmlns:a16="http://schemas.microsoft.com/office/drawing/2014/main" id="{C201A64C-DCA0-53E3-2CCE-872109F90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" y="952901"/>
            <a:ext cx="2990247" cy="2242685"/>
          </a:xfrm>
          <a:prstGeom prst="rect">
            <a:avLst/>
          </a:prstGeom>
        </p:spPr>
      </p:pic>
      <p:pic>
        <p:nvPicPr>
          <p:cNvPr id="17" name="Afbeelding 16" descr="Afbeelding met weg, scène, buitenshuis, hemel&#10;&#10;Automatisch gegenereerde beschrijving">
            <a:extLst>
              <a:ext uri="{FF2B5EF4-FFF2-40B4-BE49-F238E27FC236}">
                <a16:creationId xmlns:a16="http://schemas.microsoft.com/office/drawing/2014/main" id="{FC505230-2A3F-B063-1C2C-60235414D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47" y="3286489"/>
            <a:ext cx="2961893" cy="2221420"/>
          </a:xfrm>
          <a:prstGeom prst="rect">
            <a:avLst/>
          </a:prstGeom>
        </p:spPr>
      </p:pic>
      <p:pic>
        <p:nvPicPr>
          <p:cNvPr id="18" name="Tijdelijke aanduiding voor inhoud 6" descr="Afbeelding met buitenshuis, hemel, plant, grond&#10;&#10;Automatisch gegenereerde beschrijving">
            <a:extLst>
              <a:ext uri="{FF2B5EF4-FFF2-40B4-BE49-F238E27FC236}">
                <a16:creationId xmlns:a16="http://schemas.microsoft.com/office/drawing/2014/main" id="{F0A647D0-69E6-BA53-0267-18B405EA3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31" y="3279121"/>
            <a:ext cx="2984552" cy="2238414"/>
          </a:xfrm>
        </p:spPr>
      </p:pic>
      <p:pic>
        <p:nvPicPr>
          <p:cNvPr id="19" name="Tijdelijke aanduiding voor inhoud 6" descr="Afbeelding met buitenshuis, boom, wolk, hemel&#10;&#10;Automatisch gegenereerde beschrijving">
            <a:extLst>
              <a:ext uri="{FF2B5EF4-FFF2-40B4-BE49-F238E27FC236}">
                <a16:creationId xmlns:a16="http://schemas.microsoft.com/office/drawing/2014/main" id="{70ABD3F4-C8ED-BBD4-3F31-445462F5B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72" y="960419"/>
            <a:ext cx="2961893" cy="2221420"/>
          </a:xfrm>
          <a:prstGeom prst="rect">
            <a:avLst/>
          </a:prstGeom>
        </p:spPr>
      </p:pic>
      <p:pic>
        <p:nvPicPr>
          <p:cNvPr id="20" name="Tijdelijke aanduiding voor inhoud 6" descr="Afbeelding met buitenshuis, gebouw, scène, hemel&#10;&#10;Automatisch gegenereerde beschrijving">
            <a:extLst>
              <a:ext uri="{FF2B5EF4-FFF2-40B4-BE49-F238E27FC236}">
                <a16:creationId xmlns:a16="http://schemas.microsoft.com/office/drawing/2014/main" id="{B4369D1B-CEB3-65C6-CCBA-79A3BF88B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59" y="941330"/>
            <a:ext cx="3005675" cy="2254256"/>
          </a:xfrm>
          <a:prstGeom prst="rect">
            <a:avLst/>
          </a:prstGeom>
        </p:spPr>
      </p:pic>
      <p:pic>
        <p:nvPicPr>
          <p:cNvPr id="21" name="Tijdelijke aanduiding voor inhoud 6" descr="Afbeelding met buitenshuis, hemel, weg, Landvoertuig&#10;&#10;Automatisch gegenereerde beschrijving">
            <a:extLst>
              <a:ext uri="{FF2B5EF4-FFF2-40B4-BE49-F238E27FC236}">
                <a16:creationId xmlns:a16="http://schemas.microsoft.com/office/drawing/2014/main" id="{1385B131-B6BA-69B0-206F-BCA63F568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04" y="3278783"/>
            <a:ext cx="2959335" cy="2219501"/>
          </a:xfrm>
          <a:prstGeom prst="rect">
            <a:avLst/>
          </a:prstGeom>
        </p:spPr>
      </p:pic>
      <p:pic>
        <p:nvPicPr>
          <p:cNvPr id="22" name="Tijdelijke aanduiding voor inhoud 6" descr="Afbeelding met buitenshuis, boom, gras, speeltuin&#10;&#10;Automatisch gegenereerde beschrijving">
            <a:extLst>
              <a:ext uri="{FF2B5EF4-FFF2-40B4-BE49-F238E27FC236}">
                <a16:creationId xmlns:a16="http://schemas.microsoft.com/office/drawing/2014/main" id="{2FC3E5DD-75CC-48AB-70C2-8074D09FA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" y="3284474"/>
            <a:ext cx="2990247" cy="2242685"/>
          </a:xfrm>
          <a:prstGeom prst="rect">
            <a:avLst/>
          </a:prstGeom>
        </p:spPr>
      </p:pic>
      <p:pic>
        <p:nvPicPr>
          <p:cNvPr id="23" name="Tijdelijke aanduiding voor inhoud 7" descr="Afbeelding met buitenshuis, wolk, boom, hemel&#10;&#10;Automatisch gegenereerde beschrijving">
            <a:extLst>
              <a:ext uri="{FF2B5EF4-FFF2-40B4-BE49-F238E27FC236}">
                <a16:creationId xmlns:a16="http://schemas.microsoft.com/office/drawing/2014/main" id="{D8E70ABD-C7DB-E456-E0D5-2BFE51B65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61" y="960420"/>
            <a:ext cx="2961893" cy="22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01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4" name="Rechthoek: afgeronde diagonale hoeken 3">
            <a:extLst>
              <a:ext uri="{FF2B5EF4-FFF2-40B4-BE49-F238E27FC236}">
                <a16:creationId xmlns:a16="http://schemas.microsoft.com/office/drawing/2014/main" id="{C06A0EC0-BD45-8F4C-C7BB-FD6432352553}"/>
              </a:ext>
            </a:extLst>
          </p:cNvPr>
          <p:cNvSpPr/>
          <p:nvPr/>
        </p:nvSpPr>
        <p:spPr>
          <a:xfrm>
            <a:off x="2357120" y="1846162"/>
            <a:ext cx="7630160" cy="2339758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  <a:latin typeface="PWScratchedfont" panose="02000603000000000000" pitchFamily="2" charset="0"/>
              </a:rPr>
              <a:t>Opdracht 2.1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686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5487D1B-9656-BDDE-928F-C285392BB6C0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Leerdoelen van deze lessenreeks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99159C1-E06A-5DA5-5755-ECE046287EFD}"/>
              </a:ext>
            </a:extLst>
          </p:cNvPr>
          <p:cNvSpPr txBox="1">
            <a:spLocks/>
          </p:cNvSpPr>
          <p:nvPr/>
        </p:nvSpPr>
        <p:spPr>
          <a:xfrm>
            <a:off x="447960" y="21638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3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weet wat klimaateffecten zijn en wat klimaatadaptatie is.</a:t>
            </a:r>
          </a:p>
          <a:p>
            <a:pPr marL="342900" indent="-342900">
              <a:buBlip>
                <a:blip r:embed="rId3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kan onderzoek doen in de wijk naar klimaateffecten.</a:t>
            </a:r>
          </a:p>
          <a:p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kan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klimaatadaptieve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ontwerpoplossingen bedenken en presenteren. 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E1AF1F8-2C0A-6328-D972-F2F9AD0BF7A2}"/>
              </a:ext>
            </a:extLst>
          </p:cNvPr>
          <p:cNvSpPr/>
          <p:nvPr/>
        </p:nvSpPr>
        <p:spPr>
          <a:xfrm>
            <a:off x="17952" y="6288971"/>
            <a:ext cx="11935696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4D2570F-965B-FEFA-3738-0A6D5F9E28AF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40D73FB-38CB-58A9-5A52-781BE0884920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 |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123873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4D3C9E44-269D-1159-365B-309BECF68E4B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>
                <a:latin typeface="PWScratchedfont" panose="02000603000000000000" pitchFamily="2" charset="0"/>
              </a:rPr>
              <a:t>Wat we vandaag hebben geleerd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3C5C933-E8C3-A0D4-CD91-FE449015F3CD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2 – Op onderzoek in de wijk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3CCB905-415D-6F49-AF01-2CE78E12538B}"/>
              </a:ext>
            </a:extLst>
          </p:cNvPr>
          <p:cNvSpPr txBox="1">
            <a:spLocks/>
          </p:cNvSpPr>
          <p:nvPr/>
        </p:nvSpPr>
        <p:spPr>
          <a:xfrm>
            <a:off x="7534715" y="3173343"/>
            <a:ext cx="3733800" cy="2239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2000" b="1">
              <a:highlight>
                <a:srgbClr val="F47325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F9229-C8C8-2265-64B0-9A4A3F58EAEA}"/>
              </a:ext>
            </a:extLst>
          </p:cNvPr>
          <p:cNvSpPr txBox="1"/>
          <p:nvPr/>
        </p:nvSpPr>
        <p:spPr>
          <a:xfrm>
            <a:off x="447960" y="1881465"/>
            <a:ext cx="100725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800">
              <a:solidFill>
                <a:srgbClr val="000000"/>
              </a:solidFill>
              <a:effectLst/>
              <a:latin typeface="Calibri Light" panose="020F0302020204030204" pitchFamily="34" charset="0"/>
              <a:ea typeface="Aptos" panose="020B0004020202020204" pitchFamily="34" charset="0"/>
            </a:endParaRPr>
          </a:p>
          <a:p>
            <a:endParaRPr lang="nl-NL">
              <a:solidFill>
                <a:srgbClr val="000000"/>
              </a:solidFill>
              <a:latin typeface="Calibri Light" panose="020F0302020204030204" pitchFamily="34" charset="0"/>
              <a:ea typeface="Aptos" panose="020B00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mijn mening geven over een plek vanuit mijn eigen perspectief</a:t>
            </a:r>
          </a:p>
          <a:p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onderzoek doen in de wijk naar het klimaat van een plek</a:t>
            </a:r>
          </a:p>
          <a:p>
            <a:endParaRPr lang="nl-NL" sz="2800">
              <a:solidFill>
                <a:srgbClr val="000000"/>
              </a:solidFill>
              <a:effectLst/>
              <a:latin typeface="Calibri Light" panose="020F0302020204030204" pitchFamily="34" charset="0"/>
              <a:ea typeface="Aptos" panose="020B00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DE038BC-4A75-AC44-40F2-B22CF42CE53D}"/>
              </a:ext>
            </a:extLst>
          </p:cNvPr>
          <p:cNvSpPr txBox="1">
            <a:spLocks/>
          </p:cNvSpPr>
          <p:nvPr/>
        </p:nvSpPr>
        <p:spPr>
          <a:xfrm>
            <a:off x="7534715" y="704916"/>
            <a:ext cx="3733800" cy="2239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2000" b="1">
              <a:highlight>
                <a:srgbClr val="F47325"/>
              </a:highlight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4719D48-BFF8-0E12-7F96-43D49FCDA1C8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D38EBA9-1B89-3469-23B3-6A71990F2EDD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E15DE4B-50FC-5125-E4F7-782D9CF32309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3719863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met één afgeronde hoek 1">
            <a:extLst>
              <a:ext uri="{FF2B5EF4-FFF2-40B4-BE49-F238E27FC236}">
                <a16:creationId xmlns:a16="http://schemas.microsoft.com/office/drawing/2014/main" id="{506DFAA4-459D-BB28-5DAF-172EF00BF257}"/>
              </a:ext>
            </a:extLst>
          </p:cNvPr>
          <p:cNvSpPr/>
          <p:nvPr/>
        </p:nvSpPr>
        <p:spPr>
          <a:xfrm>
            <a:off x="6659336" y="2968082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</a:rPr>
              <a:t> een maat voor de hoeveelheid straling in het zonlicht</a:t>
            </a:r>
          </a:p>
        </p:txBody>
      </p:sp>
      <p:sp>
        <p:nvSpPr>
          <p:cNvPr id="12" name="Rechthoek: met één afgeronde hoek 1">
            <a:extLst>
              <a:ext uri="{FF2B5EF4-FFF2-40B4-BE49-F238E27FC236}">
                <a16:creationId xmlns:a16="http://schemas.microsoft.com/office/drawing/2014/main" id="{3C8C066E-910A-FFCC-8FAF-B8FF96B56228}"/>
              </a:ext>
            </a:extLst>
          </p:cNvPr>
          <p:cNvSpPr/>
          <p:nvPr/>
        </p:nvSpPr>
        <p:spPr>
          <a:xfrm>
            <a:off x="6328344" y="2711624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hoe goed water in de grond kan zakken</a:t>
            </a:r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BC43DA-8A6D-61BE-ED9A-E52AA0D7AFA4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678579A-3DE6-A1A9-6E06-BBFAA2F70EED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F554431-546B-66DD-9D0A-7EC3E69705D7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10" name="Rechthoek: met één afgeronde hoek 1">
            <a:extLst>
              <a:ext uri="{FF2B5EF4-FFF2-40B4-BE49-F238E27FC236}">
                <a16:creationId xmlns:a16="http://schemas.microsoft.com/office/drawing/2014/main" id="{6F01445E-E32F-D8A5-3527-180D0AC6B764}"/>
              </a:ext>
            </a:extLst>
          </p:cNvPr>
          <p:cNvSpPr/>
          <p:nvPr/>
        </p:nvSpPr>
        <p:spPr>
          <a:xfrm>
            <a:off x="5997352" y="2397745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hevige regenbui</a:t>
            </a:r>
            <a:endParaRPr lang="nl-NL" sz="4800">
              <a:solidFill>
                <a:schemeClr val="bg1"/>
              </a:solidFill>
            </a:endParaRPr>
          </a:p>
        </p:txBody>
      </p:sp>
      <p:sp>
        <p:nvSpPr>
          <p:cNvPr id="11" name="Rechthoek: met één afgeronde hoek 1">
            <a:extLst>
              <a:ext uri="{FF2B5EF4-FFF2-40B4-BE49-F238E27FC236}">
                <a16:creationId xmlns:a16="http://schemas.microsoft.com/office/drawing/2014/main" id="{E8F34695-D2A6-3AB7-5C9B-1A92ABC8B449}"/>
              </a:ext>
            </a:extLst>
          </p:cNvPr>
          <p:cNvSpPr/>
          <p:nvPr/>
        </p:nvSpPr>
        <p:spPr>
          <a:xfrm>
            <a:off x="5666360" y="2150151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het evenwicht tussen de hoeveelheid regen die valt en het water dat we gebruiken of verdampt</a:t>
            </a:r>
            <a:endParaRPr lang="nl-NL" sz="3600">
              <a:solidFill>
                <a:schemeClr val="bg1"/>
              </a:solidFill>
            </a:endParaRPr>
          </a:p>
        </p:txBody>
      </p:sp>
      <p:sp>
        <p:nvSpPr>
          <p:cNvPr id="13" name="Rechthoek: met één afgeronde hoek 1">
            <a:extLst>
              <a:ext uri="{FF2B5EF4-FFF2-40B4-BE49-F238E27FC236}">
                <a16:creationId xmlns:a16="http://schemas.microsoft.com/office/drawing/2014/main" id="{361FDBD6-6D50-B559-52CC-0764D5AD16DF}"/>
              </a:ext>
            </a:extLst>
          </p:cNvPr>
          <p:cNvSpPr/>
          <p:nvPr/>
        </p:nvSpPr>
        <p:spPr>
          <a:xfrm>
            <a:off x="5335368" y="1909635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het gemiddelde weer in een gebied</a:t>
            </a:r>
            <a:endParaRPr lang="nl-NL" sz="24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54A84C1-9784-63F1-66E8-AF9D1CF42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512419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nl-NL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Klimaat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Waterbalans</a:t>
            </a:r>
          </a:p>
          <a:p>
            <a:pPr marL="457200" indent="-4572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Zonnekracht</a:t>
            </a:r>
          </a:p>
          <a:p>
            <a:pPr marL="457200" indent="-4572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Infiltratiecapaciteit</a:t>
            </a:r>
          </a:p>
          <a:p>
            <a:pPr marL="457200" indent="-4572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wolkbreuk 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nl-NL" sz="3200" b="1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127C954-3148-6AAF-6AB5-684FF295C24D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woordenquiz</a:t>
            </a:r>
          </a:p>
        </p:txBody>
      </p:sp>
    </p:spTree>
    <p:extLst>
      <p:ext uri="{BB962C8B-B14F-4D97-AF65-F5344CB8AC3E}">
        <p14:creationId xmlns:p14="http://schemas.microsoft.com/office/powerpoint/2010/main" val="91891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E6D16E9-F7FD-9CE9-D452-F41DA1B095C3}"/>
              </a:ext>
            </a:extLst>
          </p:cNvPr>
          <p:cNvSpPr txBox="1">
            <a:spLocks/>
          </p:cNvSpPr>
          <p:nvPr/>
        </p:nvSpPr>
        <p:spPr>
          <a:xfrm>
            <a:off x="447960" y="2390002"/>
            <a:ext cx="6847390" cy="340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Aan de slag met een ontwerpopgave</a:t>
            </a:r>
          </a:p>
          <a:p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Leren over koppelkansen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27D29EC-B8E5-284A-84CD-69E1C7071305}"/>
              </a:ext>
            </a:extLst>
          </p:cNvPr>
          <p:cNvSpPr txBox="1">
            <a:spLocks/>
          </p:cNvSpPr>
          <p:nvPr/>
        </p:nvSpPr>
        <p:spPr>
          <a:xfrm>
            <a:off x="838199" y="327368"/>
            <a:ext cx="11505688" cy="723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/>
              </a:rPr>
              <a:t>Vooruitblik Deel 3 </a:t>
            </a:r>
            <a:endParaRPr lang="nl-NL" sz="3200">
              <a:latin typeface="PWScratchedfont" panose="02000603000000000000" pitchFamily="2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08F4EC79-4193-DD28-12EE-1D6FE665AD1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BDEE224-56A0-7FD5-03FE-63CF19EB9B7B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45D91A7C-3B3D-541C-65E3-C01D97500D62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2270792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3B55251-21CE-1052-8AF7-6EC8ED2203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08" y="426352"/>
            <a:ext cx="3459440" cy="79942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CAE378-407F-1CD9-F076-915124412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" y="324575"/>
            <a:ext cx="3048000" cy="9620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F09934-9840-A833-4ABC-59F3ED827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123"/>
          <a:stretch/>
        </p:blipFill>
        <p:spPr>
          <a:xfrm>
            <a:off x="-1" y="1719330"/>
            <a:ext cx="12322518" cy="362269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24821AC-92BA-EF23-B9A0-42925D1830F1}"/>
              </a:ext>
            </a:extLst>
          </p:cNvPr>
          <p:cNvSpPr/>
          <p:nvPr/>
        </p:nvSpPr>
        <p:spPr>
          <a:xfrm>
            <a:off x="0" y="1602658"/>
            <a:ext cx="12322517" cy="840570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89FA7E-7DC6-8C67-D847-77EA35C522D7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F406AB9-DC7E-0F21-CF97-B52F154092B9}"/>
              </a:ext>
            </a:extLst>
          </p:cNvPr>
          <p:cNvSpPr txBox="1">
            <a:spLocks/>
          </p:cNvSpPr>
          <p:nvPr/>
        </p:nvSpPr>
        <p:spPr>
          <a:xfrm>
            <a:off x="1039532" y="1606041"/>
            <a:ext cx="9962147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3: ontwerp je eigen plek </a:t>
            </a:r>
          </a:p>
        </p:txBody>
      </p:sp>
    </p:spTree>
    <p:extLst>
      <p:ext uri="{BB962C8B-B14F-4D97-AF65-F5344CB8AC3E}">
        <p14:creationId xmlns:p14="http://schemas.microsoft.com/office/powerpoint/2010/main" val="3699825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4D3C9E44-269D-1159-365B-309BECF68E4B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Wat hebben we geleerd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3C5C933-E8C3-A0D4-CD91-FE449015F3CD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2 – Op onderzoek in de wijk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3CCB905-415D-6F49-AF01-2CE78E12538B}"/>
              </a:ext>
            </a:extLst>
          </p:cNvPr>
          <p:cNvSpPr txBox="1">
            <a:spLocks/>
          </p:cNvSpPr>
          <p:nvPr/>
        </p:nvSpPr>
        <p:spPr>
          <a:xfrm>
            <a:off x="7534715" y="3173343"/>
            <a:ext cx="3733800" cy="2239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2000" b="1">
              <a:highlight>
                <a:srgbClr val="F47325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F9229-C8C8-2265-64B0-9A4A3F58EAEA}"/>
              </a:ext>
            </a:extLst>
          </p:cNvPr>
          <p:cNvSpPr txBox="1"/>
          <p:nvPr/>
        </p:nvSpPr>
        <p:spPr>
          <a:xfrm>
            <a:off x="447960" y="1881465"/>
            <a:ext cx="100725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800">
              <a:solidFill>
                <a:srgbClr val="000000"/>
              </a:solidFill>
              <a:effectLst/>
              <a:latin typeface="Calibri Light" panose="020F0302020204030204" pitchFamily="34" charset="0"/>
              <a:ea typeface="Aptos" panose="020B0004020202020204" pitchFamily="34" charset="0"/>
            </a:endParaRPr>
          </a:p>
          <a:p>
            <a:endParaRPr lang="nl-NL">
              <a:solidFill>
                <a:srgbClr val="000000"/>
              </a:solidFill>
              <a:latin typeface="Calibri Light" panose="020F0302020204030204" pitchFamily="34" charset="0"/>
              <a:ea typeface="Aptos" panose="020B00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mijn mening geven over een plek vanuit mijn eigen perspectief</a:t>
            </a:r>
          </a:p>
          <a:p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onderzoek doen in de wijk naar het klimaat van een plek</a:t>
            </a:r>
          </a:p>
          <a:p>
            <a:endParaRPr lang="nl-NL" sz="2800">
              <a:solidFill>
                <a:srgbClr val="000000"/>
              </a:solidFill>
              <a:effectLst/>
              <a:latin typeface="Calibri Light" panose="020F0302020204030204" pitchFamily="34" charset="0"/>
              <a:ea typeface="Aptos" panose="020B00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DE038BC-4A75-AC44-40F2-B22CF42CE53D}"/>
              </a:ext>
            </a:extLst>
          </p:cNvPr>
          <p:cNvSpPr txBox="1">
            <a:spLocks/>
          </p:cNvSpPr>
          <p:nvPr/>
        </p:nvSpPr>
        <p:spPr>
          <a:xfrm>
            <a:off x="7534715" y="704916"/>
            <a:ext cx="3733800" cy="2239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2000" b="1">
              <a:highlight>
                <a:srgbClr val="F47325"/>
              </a:highlight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4719D48-BFF8-0E12-7F96-43D49FCDA1C8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D38EBA9-1B89-3469-23B3-6A71990F2EDD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E15DE4B-50FC-5125-E4F7-782D9CF32309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3657922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9A0DAC7-0A6F-0684-1667-E1E9575CA1DC}"/>
              </a:ext>
            </a:extLst>
          </p:cNvPr>
          <p:cNvSpPr txBox="1">
            <a:spLocks/>
          </p:cNvSpPr>
          <p:nvPr/>
        </p:nvSpPr>
        <p:spPr>
          <a:xfrm>
            <a:off x="719024" y="173197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een ontwerpoplossing bedenken die passend is bij de gebruiks- en klimaatproblemen van mijn plek.</a:t>
            </a:r>
          </a:p>
          <a:p>
            <a:pPr>
              <a:lnSpc>
                <a:spcPct val="150000"/>
              </a:lnSpc>
            </a:pPr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weet wat een koppelkans is.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F6B5765-C7B5-2019-4A8E-C1F7BFB69506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Leerdoelen deel 3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5ADBF94-B911-94AD-A0F3-3B0023FF2BFD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709DAF0-18EF-3704-4977-2941685D5166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525174C-C545-E7C1-EB55-4FE7A69338F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4084513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0393AA2-DC89-6B8D-DF77-DE147062507A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/>
              </a:rPr>
              <a:t>Koppelkansen</a:t>
            </a:r>
            <a:endParaRPr lang="nl-NL" sz="3200">
              <a:latin typeface="PWScratchedfont" panose="02000603000000000000" pitchFamily="2" charset="0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66E05B4-878A-43F0-67E5-C99DD249B4DA}"/>
              </a:ext>
            </a:extLst>
          </p:cNvPr>
          <p:cNvSpPr txBox="1">
            <a:spLocks/>
          </p:cNvSpPr>
          <p:nvPr/>
        </p:nvSpPr>
        <p:spPr>
          <a:xfrm>
            <a:off x="2787851" y="2099169"/>
            <a:ext cx="6847390" cy="3577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>
                <a:latin typeface="Roboto" panose="02000000000000000000" pitchFamily="2" charset="0"/>
                <a:ea typeface="Roboto" panose="02000000000000000000" pitchFamily="2" charset="0"/>
              </a:rPr>
              <a:t>koppelkans</a:t>
            </a: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nl-NL"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wanneer je twee problemen tegelijkertijd kunt oplossen</a:t>
            </a:r>
            <a:br>
              <a:rPr lang="nl-NL" sz="32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D141AF-8D22-1A82-1BAE-722DE05EA9D9}"/>
              </a:ext>
            </a:extLst>
          </p:cNvPr>
          <p:cNvSpPr/>
          <p:nvPr/>
        </p:nvSpPr>
        <p:spPr>
          <a:xfrm>
            <a:off x="5688414" y="3064042"/>
            <a:ext cx="962526" cy="160421"/>
          </a:xfrm>
          <a:prstGeom prst="rect">
            <a:avLst/>
          </a:prstGeom>
          <a:solidFill>
            <a:srgbClr val="EAC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981C416-4B94-9525-7634-82894C0C22DC}"/>
              </a:ext>
            </a:extLst>
          </p:cNvPr>
          <p:cNvSpPr/>
          <p:nvPr/>
        </p:nvSpPr>
        <p:spPr>
          <a:xfrm>
            <a:off x="5688414" y="3400926"/>
            <a:ext cx="962526" cy="160421"/>
          </a:xfrm>
          <a:prstGeom prst="rect">
            <a:avLst/>
          </a:prstGeom>
          <a:solidFill>
            <a:srgbClr val="EAC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6BEB5BA-205A-7DF9-85E3-20F9AB8D91DB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D89C605-5C0C-A5D1-6AD3-97283D83541D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19B2D2A-FDEE-A2AB-35BF-0D0BAE0E6E46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3947114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4" name="Rechthoek: afgeronde diagonale hoeken 3">
            <a:extLst>
              <a:ext uri="{FF2B5EF4-FFF2-40B4-BE49-F238E27FC236}">
                <a16:creationId xmlns:a16="http://schemas.microsoft.com/office/drawing/2014/main" id="{C06A0EC0-BD45-8F4C-C7BB-FD6432352553}"/>
              </a:ext>
            </a:extLst>
          </p:cNvPr>
          <p:cNvSpPr/>
          <p:nvPr/>
        </p:nvSpPr>
        <p:spPr>
          <a:xfrm>
            <a:off x="2357120" y="1846162"/>
            <a:ext cx="7630160" cy="2339758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  <a:latin typeface="PWScratchedfont" panose="02000603000000000000" pitchFamily="2" charset="0"/>
              </a:rPr>
              <a:t>Opdracht 3.1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027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0393AA2-DC89-6B8D-DF77-DE147062507A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/>
              </a:rPr>
              <a:t>Tekst lezen</a:t>
            </a:r>
            <a:endParaRPr lang="nl-NL" sz="3200">
              <a:latin typeface="PWScratchedfont" panose="02000603000000000000" pitchFamily="2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0F29FEF-0501-ECDA-5FD5-6C3AF904058E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04E6B5A-ED6F-C763-4C2C-23A37F5C9DCE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A6922F1-456E-8E15-9409-0559EBC844F1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pic>
        <p:nvPicPr>
          <p:cNvPr id="16" name="Afbeelding 15" descr="Afbeelding met buitenshuis, plant, gebouw, hemel&#10;&#10;Automatisch gegenereerde beschrijving">
            <a:extLst>
              <a:ext uri="{FF2B5EF4-FFF2-40B4-BE49-F238E27FC236}">
                <a16:creationId xmlns:a16="http://schemas.microsoft.com/office/drawing/2014/main" id="{F069AA94-9052-12EF-D435-4472647C7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93" y="1432889"/>
            <a:ext cx="2650883" cy="3976324"/>
          </a:xfrm>
          <a:prstGeom prst="rect">
            <a:avLst/>
          </a:prstGeom>
        </p:spPr>
      </p:pic>
      <p:pic>
        <p:nvPicPr>
          <p:cNvPr id="17" name="Afbeelding 16" descr="Afbeelding met buitenshuis, plant, gras, boom&#10;&#10;Automatisch gegenereerde beschrijving">
            <a:extLst>
              <a:ext uri="{FF2B5EF4-FFF2-40B4-BE49-F238E27FC236}">
                <a16:creationId xmlns:a16="http://schemas.microsoft.com/office/drawing/2014/main" id="{8E0B2A2D-EF77-8C70-5C67-D0EDA840F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4790" y="1937321"/>
            <a:ext cx="3977809" cy="2983357"/>
          </a:xfrm>
          <a:prstGeom prst="rect">
            <a:avLst/>
          </a:prstGeom>
        </p:spPr>
      </p:pic>
      <p:pic>
        <p:nvPicPr>
          <p:cNvPr id="18" name="Afbeelding 17" descr="Afbeelding met buitenshuis, plant, boom, gras&#10;&#10;Automatisch gegenereerde beschrijving">
            <a:extLst>
              <a:ext uri="{FF2B5EF4-FFF2-40B4-BE49-F238E27FC236}">
                <a16:creationId xmlns:a16="http://schemas.microsoft.com/office/drawing/2014/main" id="{E2BE6469-39B0-63CD-0612-202462728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0288" y="1937321"/>
            <a:ext cx="3977809" cy="2983357"/>
          </a:xfrm>
          <a:prstGeom prst="rect">
            <a:avLst/>
          </a:prstGeom>
        </p:spPr>
      </p:pic>
      <p:pic>
        <p:nvPicPr>
          <p:cNvPr id="19" name="Afbeelding 18" descr="Afbeelding met buitenshuis, hemel, struik, gebouw&#10;&#10;Automatisch gegenereerde beschrijving">
            <a:extLst>
              <a:ext uri="{FF2B5EF4-FFF2-40B4-BE49-F238E27FC236}">
                <a16:creationId xmlns:a16="http://schemas.microsoft.com/office/drawing/2014/main" id="{349E86BB-A3CE-DA84-E92D-2227F8704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1438014"/>
            <a:ext cx="2218700" cy="39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8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0393AA2-DC89-6B8D-DF77-DE147062507A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/>
              </a:rPr>
              <a:t>brainstormregels</a:t>
            </a:r>
            <a:endParaRPr lang="nl-NL" sz="3200">
              <a:latin typeface="PWScratchedfont" panose="02000603000000000000" pitchFamily="2" charset="0"/>
            </a:endParaRPr>
          </a:p>
        </p:txBody>
      </p:sp>
      <p:pic>
        <p:nvPicPr>
          <p:cNvPr id="5" name="Google Shape;1219;p72">
            <a:extLst>
              <a:ext uri="{FF2B5EF4-FFF2-40B4-BE49-F238E27FC236}">
                <a16:creationId xmlns:a16="http://schemas.microsoft.com/office/drawing/2014/main" id="{9BC2E81F-685F-797D-47DC-DB93D398DE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6746" y="4414064"/>
            <a:ext cx="1168662" cy="115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20;p72">
            <a:extLst>
              <a:ext uri="{FF2B5EF4-FFF2-40B4-BE49-F238E27FC236}">
                <a16:creationId xmlns:a16="http://schemas.microsoft.com/office/drawing/2014/main" id="{03144F47-57C7-E820-633B-2E1528E655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9903" y="4148378"/>
            <a:ext cx="4261235" cy="165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21;p72" descr="Afbeelding met tekst, visitekaartje, envelop, kantoorartikelen&#10;&#10;Automatisch gegenereerde beschrijving">
            <a:extLst>
              <a:ext uri="{FF2B5EF4-FFF2-40B4-BE49-F238E27FC236}">
                <a16:creationId xmlns:a16="http://schemas.microsoft.com/office/drawing/2014/main" id="{E67FA3D3-9030-7753-4D0C-70957375B3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5814" y="1308091"/>
            <a:ext cx="1820952" cy="212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23;p72">
            <a:extLst>
              <a:ext uri="{FF2B5EF4-FFF2-40B4-BE49-F238E27FC236}">
                <a16:creationId xmlns:a16="http://schemas.microsoft.com/office/drawing/2014/main" id="{8789B819-DC17-36C5-7FA5-B0B8CD8A1C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6772" y="1393710"/>
            <a:ext cx="1695733" cy="15026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26;p72">
            <a:extLst>
              <a:ext uri="{FF2B5EF4-FFF2-40B4-BE49-F238E27FC236}">
                <a16:creationId xmlns:a16="http://schemas.microsoft.com/office/drawing/2014/main" id="{8298F211-B723-04CA-AD73-58FBB0FE3FC1}"/>
              </a:ext>
            </a:extLst>
          </p:cNvPr>
          <p:cNvSpPr txBox="1"/>
          <p:nvPr/>
        </p:nvSpPr>
        <p:spPr>
          <a:xfrm>
            <a:off x="7740255" y="2762753"/>
            <a:ext cx="26073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VERTEL WAT JE SCHRIJFT</a:t>
            </a:r>
            <a:endParaRPr sz="1400" b="0" i="0" u="none" strike="noStrike" cap="none">
              <a:solidFill>
                <a:srgbClr val="000000"/>
              </a:solidFill>
              <a:latin typeface="PWScratchedfont" panose="02000603000000000000" pitchFamily="2" charset="0"/>
              <a:sym typeface="Arial"/>
            </a:endParaRPr>
          </a:p>
        </p:txBody>
      </p:sp>
      <p:sp>
        <p:nvSpPr>
          <p:cNvPr id="13" name="Google Shape;1227;p72">
            <a:extLst>
              <a:ext uri="{FF2B5EF4-FFF2-40B4-BE49-F238E27FC236}">
                <a16:creationId xmlns:a16="http://schemas.microsoft.com/office/drawing/2014/main" id="{17C35073-5B23-38E6-4AF4-2ED61E0A2641}"/>
              </a:ext>
            </a:extLst>
          </p:cNvPr>
          <p:cNvSpPr txBox="1"/>
          <p:nvPr/>
        </p:nvSpPr>
        <p:spPr>
          <a:xfrm>
            <a:off x="6906766" y="5825320"/>
            <a:ext cx="2607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LAAT JE INSPIREREN</a:t>
            </a:r>
            <a:endParaRPr sz="1400" b="0" i="0" u="none" strike="noStrike" cap="none">
              <a:solidFill>
                <a:srgbClr val="000000"/>
              </a:solidFill>
              <a:latin typeface="PWScratchedfont" panose="02000603000000000000" pitchFamily="2" charset="0"/>
              <a:sym typeface="Arial"/>
            </a:endParaRPr>
          </a:p>
        </p:txBody>
      </p:sp>
      <p:sp>
        <p:nvSpPr>
          <p:cNvPr id="14" name="Google Shape;1229;p72">
            <a:extLst>
              <a:ext uri="{FF2B5EF4-FFF2-40B4-BE49-F238E27FC236}">
                <a16:creationId xmlns:a16="http://schemas.microsoft.com/office/drawing/2014/main" id="{284BEF0E-2C08-C41C-E163-0F06458F8E99}"/>
              </a:ext>
            </a:extLst>
          </p:cNvPr>
          <p:cNvSpPr txBox="1"/>
          <p:nvPr/>
        </p:nvSpPr>
        <p:spPr>
          <a:xfrm>
            <a:off x="2976936" y="5684527"/>
            <a:ext cx="35500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NIET OORDELEN</a:t>
            </a:r>
            <a:endParaRPr sz="1400" b="0" i="0" u="none" strike="noStrike" cap="none">
              <a:solidFill>
                <a:srgbClr val="000000"/>
              </a:solidFill>
              <a:latin typeface="PWScratchedfont" panose="02000603000000000000" pitchFamily="2" charset="0"/>
              <a:sym typeface="Arial"/>
            </a:endParaRPr>
          </a:p>
        </p:txBody>
      </p:sp>
      <p:sp>
        <p:nvSpPr>
          <p:cNvPr id="15" name="Google Shape;1231;p72">
            <a:extLst>
              <a:ext uri="{FF2B5EF4-FFF2-40B4-BE49-F238E27FC236}">
                <a16:creationId xmlns:a16="http://schemas.microsoft.com/office/drawing/2014/main" id="{B8EE5020-A2C7-3F70-E0AB-F44F17CC3C0D}"/>
              </a:ext>
            </a:extLst>
          </p:cNvPr>
          <p:cNvSpPr txBox="1"/>
          <p:nvPr/>
        </p:nvSpPr>
        <p:spPr>
          <a:xfrm>
            <a:off x="4926473" y="3586548"/>
            <a:ext cx="35500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ZO VEEL MOGELIJK</a:t>
            </a:r>
            <a:endParaRPr sz="1400" b="0" i="0" u="none" strike="noStrike" cap="none">
              <a:solidFill>
                <a:srgbClr val="000000"/>
              </a:solidFill>
              <a:latin typeface="PWScratchedfont" panose="02000603000000000000" pitchFamily="2" charset="0"/>
              <a:sym typeface="Arial"/>
            </a:endParaRPr>
          </a:p>
        </p:txBody>
      </p:sp>
      <p:sp>
        <p:nvSpPr>
          <p:cNvPr id="16" name="Google Shape;1232;p72">
            <a:extLst>
              <a:ext uri="{FF2B5EF4-FFF2-40B4-BE49-F238E27FC236}">
                <a16:creationId xmlns:a16="http://schemas.microsoft.com/office/drawing/2014/main" id="{3CBF3BB8-2C03-2847-C3FB-8B0AE67ABF2F}"/>
              </a:ext>
            </a:extLst>
          </p:cNvPr>
          <p:cNvSpPr txBox="1"/>
          <p:nvPr/>
        </p:nvSpPr>
        <p:spPr>
          <a:xfrm>
            <a:off x="2052432" y="3002903"/>
            <a:ext cx="35500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ÉÉN IDEE PER POST-IT</a:t>
            </a:r>
            <a:endParaRPr sz="1400" b="0" i="0" u="none" strike="noStrike" cap="none">
              <a:solidFill>
                <a:srgbClr val="000000"/>
              </a:solidFill>
              <a:latin typeface="PWScratchedfont" panose="02000603000000000000" pitchFamily="2" charset="0"/>
              <a:sym typeface="Arial"/>
            </a:endParaRPr>
          </a:p>
        </p:txBody>
      </p:sp>
      <p:pic>
        <p:nvPicPr>
          <p:cNvPr id="17" name="Google Shape;1236;p72" descr="A picture containing text, businesscard, envelope, clipart&#10;&#10;Description automatically generated">
            <a:extLst>
              <a:ext uri="{FF2B5EF4-FFF2-40B4-BE49-F238E27FC236}">
                <a16:creationId xmlns:a16="http://schemas.microsoft.com/office/drawing/2014/main" id="{A289DE26-1CD1-0846-E801-12E23ED58D5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7238" y="1430598"/>
            <a:ext cx="1820952" cy="15282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A5D52B38-0CA8-DFA3-E728-5737BD943310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6952F42A-A110-6CDA-F5C4-8796265E5B84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308E2257-AFEA-3B7B-C6AC-24AE2211B5C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56049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371F60B-BDE5-98DC-21FF-7E7E39B662A1}"/>
              </a:ext>
            </a:extLst>
          </p:cNvPr>
          <p:cNvSpPr txBox="1">
            <a:spLocks/>
          </p:cNvSpPr>
          <p:nvPr/>
        </p:nvSpPr>
        <p:spPr>
          <a:xfrm>
            <a:off x="447960" y="392828"/>
            <a:ext cx="418443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Wateroverlast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9B3D7F2-6B50-A727-E785-6D5906A1E9BB}"/>
              </a:ext>
            </a:extLst>
          </p:cNvPr>
          <p:cNvSpPr/>
          <p:nvPr/>
        </p:nvSpPr>
        <p:spPr>
          <a:xfrm>
            <a:off x="17952" y="6288971"/>
            <a:ext cx="11935696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7649D31-C5E6-E354-4DC6-20D60652F1CB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8ECDBDE-4D1C-F8AD-8950-BD2C97BF350C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 | Klimaatkansen op de kaart </a:t>
            </a:r>
          </a:p>
        </p:txBody>
      </p:sp>
      <p:pic>
        <p:nvPicPr>
          <p:cNvPr id="12" name="Afbeelding 11" descr="Afbeelding met buitenshuis, boom, hemel, grond&#10;&#10;Automatisch gegenereerde beschrijving">
            <a:extLst>
              <a:ext uri="{FF2B5EF4-FFF2-40B4-BE49-F238E27FC236}">
                <a16:creationId xmlns:a16="http://schemas.microsoft.com/office/drawing/2014/main" id="{830907B6-A635-27A6-3390-ECB160A09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7" r="37095" b="-1"/>
          <a:stretch/>
        </p:blipFill>
        <p:spPr>
          <a:xfrm>
            <a:off x="4697023" y="1727139"/>
            <a:ext cx="2810114" cy="4233410"/>
          </a:xfrm>
          <a:prstGeom prst="rect">
            <a:avLst/>
          </a:prstGeom>
        </p:spPr>
      </p:pic>
      <p:pic>
        <p:nvPicPr>
          <p:cNvPr id="14" name="Afbeelding 13" descr="Afbeelding met buitenshuis, wiel, Fietswiel, Landvoertuig&#10;&#10;Automatisch gegenereerde beschrijving">
            <a:extLst>
              <a:ext uri="{FF2B5EF4-FFF2-40B4-BE49-F238E27FC236}">
                <a16:creationId xmlns:a16="http://schemas.microsoft.com/office/drawing/2014/main" id="{03D2538E-27F6-58B9-9975-3EC9E0791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10" y="1727139"/>
            <a:ext cx="2822274" cy="4233412"/>
          </a:xfrm>
          <a:prstGeom prst="rect">
            <a:avLst/>
          </a:prstGeom>
        </p:spPr>
      </p:pic>
      <p:pic>
        <p:nvPicPr>
          <p:cNvPr id="16" name="Afbeelding 15" descr="Afbeelding met buitenshuis, wiel, water, grond&#10;&#10;Automatisch gegenereerde beschrijving">
            <a:extLst>
              <a:ext uri="{FF2B5EF4-FFF2-40B4-BE49-F238E27FC236}">
                <a16:creationId xmlns:a16="http://schemas.microsoft.com/office/drawing/2014/main" id="{55F8A153-0F07-7707-268E-DC6CC062E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r="28538"/>
          <a:stretch/>
        </p:blipFill>
        <p:spPr>
          <a:xfrm>
            <a:off x="8177676" y="1704639"/>
            <a:ext cx="2810114" cy="425591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626E6730-C50B-35B1-546B-91B448153911}"/>
              </a:ext>
            </a:extLst>
          </p:cNvPr>
          <p:cNvSpPr txBox="1">
            <a:spLocks/>
          </p:cNvSpPr>
          <p:nvPr/>
        </p:nvSpPr>
        <p:spPr>
          <a:xfrm>
            <a:off x="8768615" y="392827"/>
            <a:ext cx="398787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hitte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931360B-750E-2EFB-B344-076918E755FC}"/>
              </a:ext>
            </a:extLst>
          </p:cNvPr>
          <p:cNvSpPr txBox="1">
            <a:spLocks/>
          </p:cNvSpPr>
          <p:nvPr/>
        </p:nvSpPr>
        <p:spPr>
          <a:xfrm>
            <a:off x="4978576" y="395528"/>
            <a:ext cx="418443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droogte</a:t>
            </a:r>
          </a:p>
        </p:txBody>
      </p:sp>
    </p:spTree>
    <p:extLst>
      <p:ext uri="{BB962C8B-B14F-4D97-AF65-F5344CB8AC3E}">
        <p14:creationId xmlns:p14="http://schemas.microsoft.com/office/powerpoint/2010/main" val="101185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4" name="Rechthoek: afgeronde diagonale hoeken 3">
            <a:extLst>
              <a:ext uri="{FF2B5EF4-FFF2-40B4-BE49-F238E27FC236}">
                <a16:creationId xmlns:a16="http://schemas.microsoft.com/office/drawing/2014/main" id="{C06A0EC0-BD45-8F4C-C7BB-FD6432352553}"/>
              </a:ext>
            </a:extLst>
          </p:cNvPr>
          <p:cNvSpPr/>
          <p:nvPr/>
        </p:nvSpPr>
        <p:spPr>
          <a:xfrm>
            <a:off x="2357120" y="1846162"/>
            <a:ext cx="7630160" cy="2339758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  <a:latin typeface="PWScratchedfont" panose="02000603000000000000" pitchFamily="2" charset="0"/>
              </a:rPr>
              <a:t>Opdracht 3.2 en 3.3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6232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EAA1D0-AC3F-4434-9CE8-65CBED9BF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40" t="53070" r="14084" b="7723"/>
          <a:stretch/>
        </p:blipFill>
        <p:spPr>
          <a:xfrm>
            <a:off x="447960" y="2832017"/>
            <a:ext cx="9073156" cy="312554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0393AA2-DC89-6B8D-DF77-DE147062507A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b="1">
                <a:latin typeface="PWScratchedfont"/>
              </a:rPr>
              <a:t>Koppelkansen</a:t>
            </a:r>
            <a:endParaRPr lang="nl-NL" sz="3200" b="1">
              <a:latin typeface="PWScratchedfont" panose="02000603000000000000" pitchFamily="2" charset="0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66E05B4-878A-43F0-67E5-C99DD249B4DA}"/>
              </a:ext>
            </a:extLst>
          </p:cNvPr>
          <p:cNvSpPr txBox="1">
            <a:spLocks/>
          </p:cNvSpPr>
          <p:nvPr/>
        </p:nvSpPr>
        <p:spPr>
          <a:xfrm>
            <a:off x="6096000" y="900436"/>
            <a:ext cx="3787092" cy="1978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>
                <a:latin typeface="Roboto" panose="02000000000000000000" pitchFamily="2" charset="0"/>
                <a:ea typeface="Roboto" panose="02000000000000000000" pitchFamily="2" charset="0"/>
              </a:rPr>
              <a:t>koppelkans</a:t>
            </a: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nl-NL" sz="32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wanneer je twee problemen tegelijkertijd kunt oplossen</a:t>
            </a:r>
            <a:br>
              <a:rPr lang="nl-NL" sz="32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4D141AF-8D22-1A82-1BAE-722DE05EA9D9}"/>
              </a:ext>
            </a:extLst>
          </p:cNvPr>
          <p:cNvSpPr/>
          <p:nvPr/>
        </p:nvSpPr>
        <p:spPr>
          <a:xfrm>
            <a:off x="7681504" y="1484451"/>
            <a:ext cx="532346" cy="88724"/>
          </a:xfrm>
          <a:prstGeom prst="rect">
            <a:avLst/>
          </a:prstGeom>
          <a:solidFill>
            <a:srgbClr val="EAC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981C416-4B94-9525-7634-82894C0C22DC}"/>
              </a:ext>
            </a:extLst>
          </p:cNvPr>
          <p:cNvSpPr/>
          <p:nvPr/>
        </p:nvSpPr>
        <p:spPr>
          <a:xfrm>
            <a:off x="7681504" y="1694559"/>
            <a:ext cx="532346" cy="88724"/>
          </a:xfrm>
          <a:prstGeom prst="rect">
            <a:avLst/>
          </a:prstGeom>
          <a:solidFill>
            <a:srgbClr val="EAC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B733941-C1A0-AD3A-558A-2EAC70C82BE2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F3C57B6-83CC-0FAB-33C1-EFDFE99DD027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E658303-61AB-3377-BE32-73F743D07318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1353707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C3F9646-2662-56B6-CD97-013395F0F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r="74050" b="27306"/>
          <a:stretch/>
        </p:blipFill>
        <p:spPr>
          <a:xfrm>
            <a:off x="406743" y="1971726"/>
            <a:ext cx="1619765" cy="28717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6D761AE-9B7B-D1D8-D478-46D734BA1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b="25585"/>
          <a:stretch/>
        </p:blipFill>
        <p:spPr>
          <a:xfrm>
            <a:off x="6003434" y="1516695"/>
            <a:ext cx="5757109" cy="391716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C79DBD3-4EED-DB9A-E49A-5296F28A8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2" t="14460" r="16103" b="27306"/>
          <a:stretch/>
        </p:blipFill>
        <p:spPr>
          <a:xfrm>
            <a:off x="2457965" y="2467143"/>
            <a:ext cx="2530048" cy="2568843"/>
          </a:xfrm>
          <a:prstGeom prst="rect">
            <a:avLst/>
          </a:prstGeom>
        </p:spPr>
      </p:pic>
      <p:sp>
        <p:nvSpPr>
          <p:cNvPr id="13" name="Kruis 12">
            <a:extLst>
              <a:ext uri="{FF2B5EF4-FFF2-40B4-BE49-F238E27FC236}">
                <a16:creationId xmlns:a16="http://schemas.microsoft.com/office/drawing/2014/main" id="{7319BF65-A89A-5BD6-C1A2-2633599129EF}"/>
              </a:ext>
            </a:extLst>
          </p:cNvPr>
          <p:cNvSpPr/>
          <p:nvPr/>
        </p:nvSpPr>
        <p:spPr>
          <a:xfrm>
            <a:off x="2026508" y="3798277"/>
            <a:ext cx="361741" cy="361741"/>
          </a:xfrm>
          <a:prstGeom prst="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B05D14C-2A93-DD37-3CF2-7BD95B870A6A}"/>
              </a:ext>
            </a:extLst>
          </p:cNvPr>
          <p:cNvSpPr/>
          <p:nvPr/>
        </p:nvSpPr>
        <p:spPr>
          <a:xfrm>
            <a:off x="5215095" y="3574284"/>
            <a:ext cx="713432" cy="2239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036ADF06-C173-02E0-E32E-E0C3888AC2BC}"/>
              </a:ext>
            </a:extLst>
          </p:cNvPr>
          <p:cNvSpPr/>
          <p:nvPr/>
        </p:nvSpPr>
        <p:spPr>
          <a:xfrm>
            <a:off x="5215095" y="4006364"/>
            <a:ext cx="713432" cy="2239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2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4" name="Rechthoek: afgeronde diagonale hoeken 3">
            <a:extLst>
              <a:ext uri="{FF2B5EF4-FFF2-40B4-BE49-F238E27FC236}">
                <a16:creationId xmlns:a16="http://schemas.microsoft.com/office/drawing/2014/main" id="{C06A0EC0-BD45-8F4C-C7BB-FD6432352553}"/>
              </a:ext>
            </a:extLst>
          </p:cNvPr>
          <p:cNvSpPr/>
          <p:nvPr/>
        </p:nvSpPr>
        <p:spPr>
          <a:xfrm>
            <a:off x="2357120" y="1846162"/>
            <a:ext cx="7630160" cy="2339758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  <a:latin typeface="PWScratchedfont" panose="02000603000000000000" pitchFamily="2" charset="0"/>
              </a:rPr>
              <a:t>Opdracht 3.4 en 3.5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743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9A0DAC7-0A6F-0684-1667-E1E9575CA1DC}"/>
              </a:ext>
            </a:extLst>
          </p:cNvPr>
          <p:cNvSpPr txBox="1">
            <a:spLocks/>
          </p:cNvSpPr>
          <p:nvPr/>
        </p:nvSpPr>
        <p:spPr>
          <a:xfrm>
            <a:off x="719024" y="173197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een ontwerpoplossing bedenken die passend is bij de gebruiks- en klimaatproblemen van mijn plek.</a:t>
            </a:r>
          </a:p>
          <a:p>
            <a:pPr>
              <a:lnSpc>
                <a:spcPct val="150000"/>
              </a:lnSpc>
            </a:pPr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weet wat een koppelkans is.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F6B5765-C7B5-2019-4A8E-C1F7BFB69506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Wat we hebben geleerd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980C2E6-E91E-C010-A734-48A0863FBF6A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A7D7C02-70C9-2FC1-EAF4-1A99692F0C81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83B16A7-1D17-1A6F-C15E-9A9161AF5C61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1070941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D13118-8565-9959-F580-20A39E1AC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16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Klimaatadaptatie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6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Ontwerp-oplossing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Koppelkans</a:t>
            </a:r>
            <a:endParaRPr lang="nl-NL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Locatie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Infiltratie </a:t>
            </a:r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hthoek: met één afgeronde hoek 1">
            <a:extLst>
              <a:ext uri="{FF2B5EF4-FFF2-40B4-BE49-F238E27FC236}">
                <a16:creationId xmlns:a16="http://schemas.microsoft.com/office/drawing/2014/main" id="{E553B84C-F007-DA5E-8A63-BC5432EE6E57}"/>
              </a:ext>
            </a:extLst>
          </p:cNvPr>
          <p:cNvSpPr/>
          <p:nvPr/>
        </p:nvSpPr>
        <p:spPr>
          <a:xfrm>
            <a:off x="6256466" y="2855379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wanneer je twee problemen tegelijkertijd kunt oplossen</a:t>
            </a:r>
            <a:endParaRPr lang="nl-NL" sz="4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chthoek: met één afgeronde hoek 1">
            <a:extLst>
              <a:ext uri="{FF2B5EF4-FFF2-40B4-BE49-F238E27FC236}">
                <a16:creationId xmlns:a16="http://schemas.microsoft.com/office/drawing/2014/main" id="{A3412428-937B-9307-B26E-96D64374D882}"/>
              </a:ext>
            </a:extLst>
          </p:cNvPr>
          <p:cNvSpPr/>
          <p:nvPr/>
        </p:nvSpPr>
        <p:spPr>
          <a:xfrm>
            <a:off x="6076199" y="2609490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de omgeving aanpassen aan klimaatverandering</a:t>
            </a:r>
            <a:endParaRPr lang="nl-NL" sz="320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C5CBAF5-8E3E-9F05-F540-3C1A5FC2FEA4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woordenquiz</a:t>
            </a:r>
          </a:p>
        </p:txBody>
      </p:sp>
      <p:sp>
        <p:nvSpPr>
          <p:cNvPr id="10" name="Rechthoek: met één afgeronde hoek 1">
            <a:extLst>
              <a:ext uri="{FF2B5EF4-FFF2-40B4-BE49-F238E27FC236}">
                <a16:creationId xmlns:a16="http://schemas.microsoft.com/office/drawing/2014/main" id="{478C4D60-67B7-F63E-2829-54DDFCE92EF8}"/>
              </a:ext>
            </a:extLst>
          </p:cNvPr>
          <p:cNvSpPr/>
          <p:nvPr/>
        </p:nvSpPr>
        <p:spPr>
          <a:xfrm>
            <a:off x="5823586" y="2335849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langzaam intrekken</a:t>
            </a:r>
            <a:endParaRPr lang="nl-NL" sz="5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hoek: met één afgeronde hoek 1">
            <a:extLst>
              <a:ext uri="{FF2B5EF4-FFF2-40B4-BE49-F238E27FC236}">
                <a16:creationId xmlns:a16="http://schemas.microsoft.com/office/drawing/2014/main" id="{71B31E49-55C4-9471-DC94-9F119F60238F}"/>
              </a:ext>
            </a:extLst>
          </p:cNvPr>
          <p:cNvSpPr/>
          <p:nvPr/>
        </p:nvSpPr>
        <p:spPr>
          <a:xfrm>
            <a:off x="5570973" y="2047928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Een plek</a:t>
            </a:r>
            <a:endParaRPr lang="nl-NL" sz="320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hthoek: met één afgeronde hoek 1">
            <a:extLst>
              <a:ext uri="{FF2B5EF4-FFF2-40B4-BE49-F238E27FC236}">
                <a16:creationId xmlns:a16="http://schemas.microsoft.com/office/drawing/2014/main" id="{FCDB1DBA-5956-E1C5-ADF8-002C04C779FB}"/>
              </a:ext>
            </a:extLst>
          </p:cNvPr>
          <p:cNvSpPr/>
          <p:nvPr/>
        </p:nvSpPr>
        <p:spPr>
          <a:xfrm>
            <a:off x="5335368" y="1789377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product of vorm van een plek dat een probleem oplost</a:t>
            </a:r>
            <a:endParaRPr lang="nl-NL" sz="5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64A5115-9693-EBFE-C87F-7FB22FA05AC4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C67977B-F00E-A8B2-3A65-F9F8C8A76F6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1D3996A-FFA6-9146-DBEE-15FF2C1210C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5020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AF85A-0663-A6B0-0B1F-37DF30BB7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69641BC-125D-7CD1-2FD4-869348EE63A0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Vooruitblik deel 4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2CDE205-90F9-C393-9525-12D4C797F494}"/>
              </a:ext>
            </a:extLst>
          </p:cNvPr>
          <p:cNvSpPr txBox="1">
            <a:spLocks/>
          </p:cNvSpPr>
          <p:nvPr/>
        </p:nvSpPr>
        <p:spPr>
          <a:xfrm>
            <a:off x="447960" y="2518611"/>
            <a:ext cx="6847390" cy="340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2"/>
              </a:buBlip>
            </a:pPr>
            <a:r>
              <a:rPr lang="nl-NL" sz="2400">
                <a:latin typeface="Roboto"/>
                <a:ea typeface="Roboto"/>
                <a:cs typeface="Roboto"/>
              </a:rPr>
              <a:t>Presentatie maken</a:t>
            </a:r>
          </a:p>
          <a:p>
            <a:pPr marL="342900" indent="-342900">
              <a:buBlip>
                <a:blip r:embed="rId2"/>
              </a:buBlip>
            </a:pPr>
            <a:endParaRPr lang="nl-NL" sz="2400">
              <a:latin typeface="Roboto"/>
              <a:ea typeface="Roboto"/>
              <a:cs typeface="Roboto"/>
            </a:endParaRPr>
          </a:p>
          <a:p>
            <a:br>
              <a:rPr lang="nl-NL" sz="2400">
                <a:latin typeface="Roboto"/>
                <a:ea typeface="Roboto"/>
                <a:cs typeface="Roboto"/>
              </a:rPr>
            </a:br>
            <a:endParaRPr lang="nl-NL" sz="2400">
              <a:latin typeface="Roboto"/>
              <a:ea typeface="Roboto"/>
              <a:cs typeface="Roboto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6B3E67B-F5E2-BE8C-6E97-020FA2D22B95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90A073A-68F7-2B11-D944-AA8AA3E56A4C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843652E-57F9-E4F4-993D-0A3C762359B9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4280475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3B55251-21CE-1052-8AF7-6EC8ED2203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08" y="426352"/>
            <a:ext cx="3459440" cy="79942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CAE378-407F-1CD9-F076-915124412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" y="324575"/>
            <a:ext cx="3048000" cy="9620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F09934-9840-A833-4ABC-59F3ED827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123"/>
          <a:stretch/>
        </p:blipFill>
        <p:spPr>
          <a:xfrm>
            <a:off x="-1" y="1719330"/>
            <a:ext cx="12322518" cy="362269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24821AC-92BA-EF23-B9A0-42925D1830F1}"/>
              </a:ext>
            </a:extLst>
          </p:cNvPr>
          <p:cNvSpPr/>
          <p:nvPr/>
        </p:nvSpPr>
        <p:spPr>
          <a:xfrm>
            <a:off x="0" y="1602658"/>
            <a:ext cx="12322517" cy="840570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89FA7E-7DC6-8C67-D847-77EA35C522D7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F406AB9-DC7E-0F21-CF97-B52F154092B9}"/>
              </a:ext>
            </a:extLst>
          </p:cNvPr>
          <p:cNvSpPr txBox="1">
            <a:spLocks/>
          </p:cNvSpPr>
          <p:nvPr/>
        </p:nvSpPr>
        <p:spPr>
          <a:xfrm>
            <a:off x="1039532" y="1606041"/>
            <a:ext cx="9962147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4: presentatie maken</a:t>
            </a:r>
          </a:p>
        </p:txBody>
      </p:sp>
    </p:spTree>
    <p:extLst>
      <p:ext uri="{BB962C8B-B14F-4D97-AF65-F5344CB8AC3E}">
        <p14:creationId xmlns:p14="http://schemas.microsoft.com/office/powerpoint/2010/main" val="346753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9A0DAC7-0A6F-0684-1667-E1E9575CA1DC}"/>
              </a:ext>
            </a:extLst>
          </p:cNvPr>
          <p:cNvSpPr txBox="1">
            <a:spLocks/>
          </p:cNvSpPr>
          <p:nvPr/>
        </p:nvSpPr>
        <p:spPr>
          <a:xfrm>
            <a:off x="719024" y="173197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kan een ontwerpoplossing bedenken die passend is bij de gebruiks- en klimaatproblemen van mijn plek.</a:t>
            </a:r>
          </a:p>
          <a:p>
            <a:pPr>
              <a:lnSpc>
                <a:spcPct val="150000"/>
              </a:lnSpc>
            </a:pPr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Ik weet wat een koppelkans is.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de eerdere delen zijn jullie aan de slag geweest met: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Klimaatkaarten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Meetapparatuur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Onderzoek in de wijk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F6B5765-C7B5-2019-4A8E-C1F7BFB69506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Wat we hebben geleerd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F972C85-182A-60BB-9B3B-989A8B50EBF0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BF8555D-0C95-7430-D6B2-C3CDA1B0F2D0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4C4A914-8668-C78A-CE6D-3076534171B9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399123279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52FE4CEE-A2F9-D9D1-971C-5E9F02F1D505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Leerdoelen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31AD0DFA-BD82-2911-0496-73DC83DAFAC6}"/>
              </a:ext>
            </a:extLst>
          </p:cNvPr>
          <p:cNvSpPr txBox="1">
            <a:spLocks/>
          </p:cNvSpPr>
          <p:nvPr/>
        </p:nvSpPr>
        <p:spPr>
          <a:xfrm>
            <a:off x="447959" y="2015134"/>
            <a:ext cx="10121718" cy="2524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Ik kan een probleem en ontwerpoplossing omschrijven en verbeelden.</a:t>
            </a:r>
          </a:p>
          <a:p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Ik kan mijn probleem en ontwerpoplossing presenteren</a:t>
            </a:r>
          </a:p>
          <a:p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91910F6-E54F-45E8-98A3-853E4A7DC45A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Les 4 – Presentatie maken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1F648077-6E78-46EB-AB0C-8A0904D3B083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3769DEE-3C3B-AD35-45CB-AA4A04A1ADA9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2DD094FB-E4BE-7ADE-7387-FD3CF375389B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368915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3B55251-21CE-1052-8AF7-6EC8ED2203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08" y="426352"/>
            <a:ext cx="3459440" cy="79942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CAE378-407F-1CD9-F076-915124412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7" y="324575"/>
            <a:ext cx="3048000" cy="9620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1F09934-9840-A833-4ABC-59F3ED827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123"/>
          <a:stretch/>
        </p:blipFill>
        <p:spPr>
          <a:xfrm>
            <a:off x="-1" y="1719330"/>
            <a:ext cx="12322518" cy="362269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24821AC-92BA-EF23-B9A0-42925D1830F1}"/>
              </a:ext>
            </a:extLst>
          </p:cNvPr>
          <p:cNvSpPr/>
          <p:nvPr/>
        </p:nvSpPr>
        <p:spPr>
          <a:xfrm>
            <a:off x="0" y="1602658"/>
            <a:ext cx="12322517" cy="840570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89FA7E-7DC6-8C67-D847-77EA35C522D7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F406AB9-DC7E-0F21-CF97-B52F154092B9}"/>
              </a:ext>
            </a:extLst>
          </p:cNvPr>
          <p:cNvSpPr txBox="1">
            <a:spLocks/>
          </p:cNvSpPr>
          <p:nvPr/>
        </p:nvSpPr>
        <p:spPr>
          <a:xfrm>
            <a:off x="1039532" y="1606041"/>
            <a:ext cx="9962147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1: kennismaken met klimaateffecten</a:t>
            </a:r>
          </a:p>
        </p:txBody>
      </p:sp>
    </p:spTree>
    <p:extLst>
      <p:ext uri="{BB962C8B-B14F-4D97-AF65-F5344CB8AC3E}">
        <p14:creationId xmlns:p14="http://schemas.microsoft.com/office/powerpoint/2010/main" val="3028447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A8C72E2-1140-60A8-786F-AE8ED63A6FAD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60EEAD8-303A-4FBE-D48F-51A1F74F85B6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62152BE-72E5-9A9E-9CA8-2C1CD91382C2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C483F25-DE77-A9E5-6CAD-AC1A7FB6358F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err="1">
                <a:latin typeface="PWScratchedfont" panose="02000603000000000000" pitchFamily="2" charset="0"/>
              </a:rPr>
              <a:t>padlet</a:t>
            </a:r>
            <a:endParaRPr lang="nl-NL" sz="3200">
              <a:latin typeface="PWScratchedfont" panose="02000603000000000000" pitchFamily="2" charset="0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7770A0C3-C08A-8B82-25E5-2C94796B52CE}"/>
              </a:ext>
            </a:extLst>
          </p:cNvPr>
          <p:cNvSpPr/>
          <p:nvPr/>
        </p:nvSpPr>
        <p:spPr>
          <a:xfrm>
            <a:off x="3717890" y="1647930"/>
            <a:ext cx="2682910" cy="32355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C420F69-C2B7-A550-D5F9-242D2B408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76" y="681037"/>
            <a:ext cx="8613897" cy="5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86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85074-8D8C-5FC9-0169-66F6C8368FC5}"/>
              </a:ext>
            </a:extLst>
          </p:cNvPr>
          <p:cNvSpPr txBox="1">
            <a:spLocks/>
          </p:cNvSpPr>
          <p:nvPr/>
        </p:nvSpPr>
        <p:spPr>
          <a:xfrm>
            <a:off x="128151" y="6099208"/>
            <a:ext cx="9208353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Deel 1 – Kennismaken met klimaateffecten</a:t>
            </a:r>
          </a:p>
          <a:p>
            <a:endParaRPr lang="nl-NL" sz="15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D93995-B469-34F0-AF33-CD17E525BC0C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BB7DC33-54B3-843F-1804-247EABA99D2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9C64C8-8F92-B430-E918-3D1903167EA4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4" name="Rechthoek: afgeronde diagonale hoeken 3">
            <a:extLst>
              <a:ext uri="{FF2B5EF4-FFF2-40B4-BE49-F238E27FC236}">
                <a16:creationId xmlns:a16="http://schemas.microsoft.com/office/drawing/2014/main" id="{C06A0EC0-BD45-8F4C-C7BB-FD6432352553}"/>
              </a:ext>
            </a:extLst>
          </p:cNvPr>
          <p:cNvSpPr/>
          <p:nvPr/>
        </p:nvSpPr>
        <p:spPr>
          <a:xfrm>
            <a:off x="2357120" y="1846162"/>
            <a:ext cx="7630160" cy="2339758"/>
          </a:xfrm>
          <a:prstGeom prst="round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>
                <a:solidFill>
                  <a:schemeClr val="tx1"/>
                </a:solidFill>
                <a:latin typeface="PWScratchedfont" panose="02000603000000000000" pitchFamily="2" charset="0"/>
              </a:rPr>
              <a:t>Opdracht 4.1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075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31AD0DFA-BD82-2911-0496-73DC83DAFAC6}"/>
              </a:ext>
            </a:extLst>
          </p:cNvPr>
          <p:cNvSpPr txBox="1">
            <a:spLocks/>
          </p:cNvSpPr>
          <p:nvPr/>
        </p:nvSpPr>
        <p:spPr>
          <a:xfrm>
            <a:off x="447959" y="2015134"/>
            <a:ext cx="10121718" cy="2524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Ik kan een probleem en ontwerpoplossing omschrijven en verbeelden.</a:t>
            </a:r>
          </a:p>
          <a:p>
            <a:endParaRPr lang="nl-NL" sz="240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nl-NL" sz="24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Ik kan mijn probleem en ontwerpoplossing presenteren</a:t>
            </a:r>
          </a:p>
          <a:p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91910F6-E54F-45E8-98A3-853E4A7DC45A}"/>
              </a:ext>
            </a:extLst>
          </p:cNvPr>
          <p:cNvSpPr txBox="1">
            <a:spLocks/>
          </p:cNvSpPr>
          <p:nvPr/>
        </p:nvSpPr>
        <p:spPr>
          <a:xfrm>
            <a:off x="128152" y="6099208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>
                <a:solidFill>
                  <a:schemeClr val="bg2">
                    <a:lumMod val="75000"/>
                  </a:schemeClr>
                </a:solidFill>
                <a:latin typeface="Roboto"/>
                <a:ea typeface="Roboto"/>
                <a:cs typeface="Roboto"/>
              </a:rPr>
              <a:t>Klimaatkansen op de kaart – Les 4 – Presentatie maken</a:t>
            </a:r>
          </a:p>
          <a:p>
            <a:endParaRPr lang="nl-NL" sz="1400">
              <a:solidFill>
                <a:schemeClr val="bg2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1F648077-6E78-46EB-AB0C-8A0904D3B083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3769DEE-3C3B-AD35-45CB-AA4A04A1ADA9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2DD094FB-E4BE-7ADE-7387-FD3CF375389B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EEB25A0-8CFB-EBD5-B3B8-A33464C6344F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Wat we hebben geleerd</a:t>
            </a:r>
          </a:p>
        </p:txBody>
      </p:sp>
    </p:spTree>
    <p:extLst>
      <p:ext uri="{BB962C8B-B14F-4D97-AF65-F5344CB8AC3E}">
        <p14:creationId xmlns:p14="http://schemas.microsoft.com/office/powerpoint/2010/main" val="36380183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: met één afgeronde hoek 1">
            <a:extLst>
              <a:ext uri="{FF2B5EF4-FFF2-40B4-BE49-F238E27FC236}">
                <a16:creationId xmlns:a16="http://schemas.microsoft.com/office/drawing/2014/main" id="{157C4879-0FA6-79F0-821E-87A3518727F8}"/>
              </a:ext>
            </a:extLst>
          </p:cNvPr>
          <p:cNvSpPr/>
          <p:nvPr/>
        </p:nvSpPr>
        <p:spPr>
          <a:xfrm>
            <a:off x="8639240" y="4246593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</a:rPr>
              <a:t> een maat voor de hoeveelheid straling in het zonlicht</a:t>
            </a:r>
          </a:p>
        </p:txBody>
      </p:sp>
      <p:sp>
        <p:nvSpPr>
          <p:cNvPr id="15" name="Rechthoek: met één afgeronde hoek 1">
            <a:extLst>
              <a:ext uri="{FF2B5EF4-FFF2-40B4-BE49-F238E27FC236}">
                <a16:creationId xmlns:a16="http://schemas.microsoft.com/office/drawing/2014/main" id="{CD5AEE57-B8F4-AD14-E031-3D28AD93FFAC}"/>
              </a:ext>
            </a:extLst>
          </p:cNvPr>
          <p:cNvSpPr/>
          <p:nvPr/>
        </p:nvSpPr>
        <p:spPr>
          <a:xfrm>
            <a:off x="8308248" y="3990135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hoe goed water in de grond kan zakken</a:t>
            </a:r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16" name="Rechthoek: met één afgeronde hoek 1">
            <a:extLst>
              <a:ext uri="{FF2B5EF4-FFF2-40B4-BE49-F238E27FC236}">
                <a16:creationId xmlns:a16="http://schemas.microsoft.com/office/drawing/2014/main" id="{8F7F1FDF-89D4-9E36-CF84-182B99AFF2FC}"/>
              </a:ext>
            </a:extLst>
          </p:cNvPr>
          <p:cNvSpPr/>
          <p:nvPr/>
        </p:nvSpPr>
        <p:spPr>
          <a:xfrm>
            <a:off x="7977256" y="3676256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hevige regenbui</a:t>
            </a:r>
            <a:endParaRPr lang="nl-NL" sz="4800">
              <a:solidFill>
                <a:schemeClr val="bg1"/>
              </a:solidFill>
            </a:endParaRPr>
          </a:p>
        </p:txBody>
      </p:sp>
      <p:sp>
        <p:nvSpPr>
          <p:cNvPr id="17" name="Rechthoek: met één afgeronde hoek 1">
            <a:extLst>
              <a:ext uri="{FF2B5EF4-FFF2-40B4-BE49-F238E27FC236}">
                <a16:creationId xmlns:a16="http://schemas.microsoft.com/office/drawing/2014/main" id="{06281FE0-E1FA-9089-AB20-4603FD8CCF0A}"/>
              </a:ext>
            </a:extLst>
          </p:cNvPr>
          <p:cNvSpPr/>
          <p:nvPr/>
        </p:nvSpPr>
        <p:spPr>
          <a:xfrm>
            <a:off x="7646264" y="3428662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het evenwicht tussen de hoeveelheid regen die valt en het water dat we gebruiken of verdampt</a:t>
            </a:r>
            <a:endParaRPr lang="nl-NL" sz="3600">
              <a:solidFill>
                <a:schemeClr val="bg1"/>
              </a:solidFill>
            </a:endParaRPr>
          </a:p>
        </p:txBody>
      </p:sp>
      <p:sp>
        <p:nvSpPr>
          <p:cNvPr id="18" name="Rechthoek: met één afgeronde hoek 1">
            <a:extLst>
              <a:ext uri="{FF2B5EF4-FFF2-40B4-BE49-F238E27FC236}">
                <a16:creationId xmlns:a16="http://schemas.microsoft.com/office/drawing/2014/main" id="{76390890-AE90-9182-6C0E-7DF13B46CDD0}"/>
              </a:ext>
            </a:extLst>
          </p:cNvPr>
          <p:cNvSpPr/>
          <p:nvPr/>
        </p:nvSpPr>
        <p:spPr>
          <a:xfrm>
            <a:off x="7315272" y="3188146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het gemiddelde weer in een gebied</a:t>
            </a:r>
            <a:endParaRPr lang="nl-NL" sz="24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A9D480-A606-C721-03D2-928383B3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Woordenquiz</a:t>
            </a:r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6FDC8CF-46A2-F379-2B3D-FE43611B4B82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5F00568-D9C6-92E4-4AC4-59E6AA2F0153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F01E3F4-EA75-B6D8-F711-9F81897A477A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Klimaatkansen op de kaart </a:t>
            </a:r>
          </a:p>
        </p:txBody>
      </p:sp>
      <p:sp>
        <p:nvSpPr>
          <p:cNvPr id="9" name="Rechthoek: met één afgeronde hoek 1">
            <a:extLst>
              <a:ext uri="{FF2B5EF4-FFF2-40B4-BE49-F238E27FC236}">
                <a16:creationId xmlns:a16="http://schemas.microsoft.com/office/drawing/2014/main" id="{14D53F4B-E7F4-2757-C162-DE2BC9D3DE57}"/>
              </a:ext>
            </a:extLst>
          </p:cNvPr>
          <p:cNvSpPr/>
          <p:nvPr/>
        </p:nvSpPr>
        <p:spPr>
          <a:xfrm>
            <a:off x="7109571" y="2994917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iets dat invloed heeft op een meting of resultaat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: met één afgeronde hoek 1">
            <a:extLst>
              <a:ext uri="{FF2B5EF4-FFF2-40B4-BE49-F238E27FC236}">
                <a16:creationId xmlns:a16="http://schemas.microsoft.com/office/drawing/2014/main" id="{681BE367-8ADF-457C-4822-AB26CD84E38E}"/>
              </a:ext>
            </a:extLst>
          </p:cNvPr>
          <p:cNvSpPr/>
          <p:nvPr/>
        </p:nvSpPr>
        <p:spPr>
          <a:xfrm>
            <a:off x="6843544" y="2732833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 weinig water in de grond, in rivieren, sloten en grachten</a:t>
            </a:r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11" name="Rechthoek: met één afgeronde hoek 1">
            <a:extLst>
              <a:ext uri="{FF2B5EF4-FFF2-40B4-BE49-F238E27FC236}">
                <a16:creationId xmlns:a16="http://schemas.microsoft.com/office/drawing/2014/main" id="{5BB4787F-1F25-D10D-1B84-45AE823BFCA7}"/>
              </a:ext>
            </a:extLst>
          </p:cNvPr>
          <p:cNvSpPr/>
          <p:nvPr/>
        </p:nvSpPr>
        <p:spPr>
          <a:xfrm>
            <a:off x="6577517" y="2486254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gevolgen van de klimaatverandering op onze gezondheid</a:t>
            </a:r>
            <a:endParaRPr lang="nl-NL" sz="3200">
              <a:solidFill>
                <a:schemeClr val="bg1"/>
              </a:solidFill>
            </a:endParaRPr>
          </a:p>
        </p:txBody>
      </p:sp>
      <p:sp>
        <p:nvSpPr>
          <p:cNvPr id="12" name="Rechthoek: met één afgeronde hoek 1">
            <a:extLst>
              <a:ext uri="{FF2B5EF4-FFF2-40B4-BE49-F238E27FC236}">
                <a16:creationId xmlns:a16="http://schemas.microsoft.com/office/drawing/2014/main" id="{8F865F95-85ED-B574-56A3-19EB13C49973}"/>
              </a:ext>
            </a:extLst>
          </p:cNvPr>
          <p:cNvSpPr/>
          <p:nvPr/>
        </p:nvSpPr>
        <p:spPr>
          <a:xfrm>
            <a:off x="6362027" y="2192927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nl-NL" sz="24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wanneer het in de stad veel warmer is dan in de natuur er omheen</a:t>
            </a:r>
            <a:endParaRPr lang="nl-NL" sz="24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CCDF3A6-541D-1E7D-53E6-2AC44C487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30438" cy="4351338"/>
          </a:xfrm>
        </p:spPr>
        <p:txBody>
          <a:bodyPr numCol="2">
            <a:no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Klimaat</a:t>
            </a:r>
            <a:endParaRPr lang="nl-NL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Waterbalans</a:t>
            </a:r>
          </a:p>
          <a:p>
            <a:pPr marL="457200" indent="-4572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Zonnekracht</a:t>
            </a:r>
          </a:p>
          <a:p>
            <a:pPr marL="457200" indent="-4572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Infiltratiecapaciteit</a:t>
            </a:r>
          </a:p>
          <a:p>
            <a:pPr marL="457200" indent="-4572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wolkbreuk </a:t>
            </a:r>
          </a:p>
          <a:p>
            <a:pPr marL="457200" indent="-457200">
              <a:lnSpc>
                <a:spcPct val="116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Klimaatadaptatie</a:t>
            </a:r>
            <a:endParaRPr lang="nl-NL" sz="16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6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Ontwerp-oplossing</a:t>
            </a:r>
            <a:endParaRPr lang="nl-NL" sz="16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Koppelkans</a:t>
            </a:r>
            <a:endParaRPr lang="nl-NL" sz="1600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Locatie</a:t>
            </a: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Infiltratie</a:t>
            </a: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Hitte-eiland</a:t>
            </a:r>
            <a:endParaRPr lang="nl-NL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Droogte</a:t>
            </a:r>
            <a:endParaRPr lang="nl-NL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Factor</a:t>
            </a:r>
            <a:endParaRPr lang="nl-NL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Oppervlakte temperatuur</a:t>
            </a:r>
            <a:endParaRPr lang="nl-NL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16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Klimaateffecten</a:t>
            </a:r>
            <a:endParaRPr lang="nl-NL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endParaRPr lang="nl-NL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nl-NL" sz="1600" b="1" dirty="0"/>
          </a:p>
        </p:txBody>
      </p:sp>
      <p:sp>
        <p:nvSpPr>
          <p:cNvPr id="23" name="Rechthoek: met één afgeronde hoek 1">
            <a:extLst>
              <a:ext uri="{FF2B5EF4-FFF2-40B4-BE49-F238E27FC236}">
                <a16:creationId xmlns:a16="http://schemas.microsoft.com/office/drawing/2014/main" id="{C8339ED6-163A-6BD9-FE10-207824AE091C}"/>
              </a:ext>
            </a:extLst>
          </p:cNvPr>
          <p:cNvSpPr/>
          <p:nvPr/>
        </p:nvSpPr>
        <p:spPr>
          <a:xfrm>
            <a:off x="6096264" y="1960269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langzaam intrekken</a:t>
            </a:r>
            <a:endParaRPr lang="nl-NL" sz="5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hthoek: met één afgeronde hoek 1">
            <a:extLst>
              <a:ext uri="{FF2B5EF4-FFF2-40B4-BE49-F238E27FC236}">
                <a16:creationId xmlns:a16="http://schemas.microsoft.com/office/drawing/2014/main" id="{890BE5B3-4AB7-377F-C12C-C1E528F2E687}"/>
              </a:ext>
            </a:extLst>
          </p:cNvPr>
          <p:cNvSpPr/>
          <p:nvPr/>
        </p:nvSpPr>
        <p:spPr>
          <a:xfrm>
            <a:off x="5730132" y="1605525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Een plek</a:t>
            </a:r>
            <a:endParaRPr lang="nl-NL" sz="320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Rechthoek: met één afgeronde hoek 1">
            <a:extLst>
              <a:ext uri="{FF2B5EF4-FFF2-40B4-BE49-F238E27FC236}">
                <a16:creationId xmlns:a16="http://schemas.microsoft.com/office/drawing/2014/main" id="{0B239F1B-4933-385E-054A-5080C2EF7A89}"/>
              </a:ext>
            </a:extLst>
          </p:cNvPr>
          <p:cNvSpPr/>
          <p:nvPr/>
        </p:nvSpPr>
        <p:spPr>
          <a:xfrm>
            <a:off x="5494527" y="1346974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product of vorm van een plek dat een probleem oplost</a:t>
            </a:r>
            <a:endParaRPr lang="nl-NL" sz="5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hthoek: met één afgeronde hoek 1">
            <a:extLst>
              <a:ext uri="{FF2B5EF4-FFF2-40B4-BE49-F238E27FC236}">
                <a16:creationId xmlns:a16="http://schemas.microsoft.com/office/drawing/2014/main" id="{8F0B1707-7E7A-15CF-0E22-87A015D5EEB3}"/>
              </a:ext>
            </a:extLst>
          </p:cNvPr>
          <p:cNvSpPr/>
          <p:nvPr/>
        </p:nvSpPr>
        <p:spPr>
          <a:xfrm>
            <a:off x="5258922" y="1133414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wanneer je twee problemen tegelijkertijd kunt oplossen</a:t>
            </a:r>
            <a:endParaRPr lang="nl-NL" sz="4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chthoek: met één afgeronde hoek 1">
            <a:extLst>
              <a:ext uri="{FF2B5EF4-FFF2-40B4-BE49-F238E27FC236}">
                <a16:creationId xmlns:a16="http://schemas.microsoft.com/office/drawing/2014/main" id="{117590DC-0DDB-349C-4F69-71403EE81661}"/>
              </a:ext>
            </a:extLst>
          </p:cNvPr>
          <p:cNvSpPr/>
          <p:nvPr/>
        </p:nvSpPr>
        <p:spPr>
          <a:xfrm>
            <a:off x="5043432" y="944514"/>
            <a:ext cx="3892443" cy="1603979"/>
          </a:xfrm>
          <a:prstGeom prst="round1Rect">
            <a:avLst/>
          </a:prstGeom>
          <a:solidFill>
            <a:srgbClr val="1F76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temperatuur van een voorwerp</a:t>
            </a:r>
            <a:endParaRPr lang="nl-NL" sz="5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hthoek: met één afgeronde hoek 1">
            <a:extLst>
              <a:ext uri="{FF2B5EF4-FFF2-40B4-BE49-F238E27FC236}">
                <a16:creationId xmlns:a16="http://schemas.microsoft.com/office/drawing/2014/main" id="{65E49408-AF03-D4FB-591C-9B4484CEC4A5}"/>
              </a:ext>
            </a:extLst>
          </p:cNvPr>
          <p:cNvSpPr/>
          <p:nvPr/>
        </p:nvSpPr>
        <p:spPr>
          <a:xfrm>
            <a:off x="4777143" y="722357"/>
            <a:ext cx="3892443" cy="1603979"/>
          </a:xfrm>
          <a:prstGeom prst="round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  <a:t>de omgeving aanpassen aan klimaatverandering</a:t>
            </a:r>
            <a:endParaRPr lang="nl-NL" sz="32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9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25" grpId="0" animBg="1"/>
      <p:bldP spid="21" grpId="0" animBg="1"/>
      <p:bldP spid="26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580D09D-D110-29D4-48C2-00A0115AF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44573"/>
            <a:ext cx="12192000" cy="256673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D417ECA-8A41-FDE2-DD87-A32E98779653}"/>
              </a:ext>
            </a:extLst>
          </p:cNvPr>
          <p:cNvSpPr txBox="1">
            <a:spLocks/>
          </p:cNvSpPr>
          <p:nvPr/>
        </p:nvSpPr>
        <p:spPr>
          <a:xfrm>
            <a:off x="117414" y="1410756"/>
            <a:ext cx="11953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800" dirty="0">
                <a:latin typeface="PWScratchedfont"/>
              </a:rPr>
              <a:t>Klimaatkansen op de kaart</a:t>
            </a:r>
            <a:endParaRPr lang="nl-NL" sz="4800" dirty="0">
              <a:latin typeface="PWScratchedfont" panose="02000603000000000000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42230BB-F8E6-70CE-0BF3-1B94EAF315B2}"/>
              </a:ext>
            </a:extLst>
          </p:cNvPr>
          <p:cNvSpPr txBox="1">
            <a:spLocks/>
          </p:cNvSpPr>
          <p:nvPr/>
        </p:nvSpPr>
        <p:spPr>
          <a:xfrm>
            <a:off x="117414" y="4615197"/>
            <a:ext cx="11953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800" dirty="0">
                <a:latin typeface="Arial Black" panose="020B0A04020102020204" pitchFamily="34" charset="0"/>
              </a:rPr>
              <a:t>BEDANKT VOOR JULLIE ONDERZOEK EN IDEEËN!</a:t>
            </a:r>
          </a:p>
        </p:txBody>
      </p:sp>
    </p:spTree>
    <p:extLst>
      <p:ext uri="{BB962C8B-B14F-4D97-AF65-F5344CB8AC3E}">
        <p14:creationId xmlns:p14="http://schemas.microsoft.com/office/powerpoint/2010/main" val="2499515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5487D1B-9656-BDDE-928F-C285392BB6C0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Leerdoelen deel 1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99159C1-E06A-5DA5-5755-ECE046287EFD}"/>
              </a:ext>
            </a:extLst>
          </p:cNvPr>
          <p:cNvSpPr txBox="1">
            <a:spLocks/>
          </p:cNvSpPr>
          <p:nvPr/>
        </p:nvSpPr>
        <p:spPr>
          <a:xfrm>
            <a:off x="447960" y="21638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weet wat het effect is van klimaatverandering op de stad en kan problemen herkennen op klimaatkaarten.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Ik weet hoe ik luchttemperatuur, oppervlaktetemperatuur en infiltratietijd kan meten en kan de meetresultaten aflezen. </a:t>
            </a:r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E1AF1F8-2C0A-6328-D972-F2F9AD0BF7A2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4D2570F-965B-FEFA-3738-0A6D5F9E28AF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40D73FB-38CB-58A9-5A52-781BE0884920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 | Klimaatkansen op de kaart </a:t>
            </a:r>
          </a:p>
        </p:txBody>
      </p:sp>
    </p:spTree>
    <p:extLst>
      <p:ext uri="{BB962C8B-B14F-4D97-AF65-F5344CB8AC3E}">
        <p14:creationId xmlns:p14="http://schemas.microsoft.com/office/powerpoint/2010/main" val="3708807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371F60B-BDE5-98DC-21FF-7E7E39B662A1}"/>
              </a:ext>
            </a:extLst>
          </p:cNvPr>
          <p:cNvSpPr txBox="1">
            <a:spLocks/>
          </p:cNvSpPr>
          <p:nvPr/>
        </p:nvSpPr>
        <p:spPr>
          <a:xfrm>
            <a:off x="1392069" y="1139237"/>
            <a:ext cx="2353966" cy="468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>
                <a:latin typeface="PWScratchedfont" panose="02000603000000000000" pitchFamily="2" charset="0"/>
              </a:rPr>
              <a:t>Wateroverlast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9B3D7F2-6B50-A727-E785-6D5906A1E9BB}"/>
              </a:ext>
            </a:extLst>
          </p:cNvPr>
          <p:cNvSpPr/>
          <p:nvPr/>
        </p:nvSpPr>
        <p:spPr>
          <a:xfrm>
            <a:off x="17952" y="6288971"/>
            <a:ext cx="11935696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7649D31-C5E6-E354-4DC6-20D60652F1CB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8ECDBDE-4D1C-F8AD-8950-BD2C97BF350C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 | Klimaatkansen op de kaart </a:t>
            </a:r>
          </a:p>
        </p:txBody>
      </p:sp>
      <p:pic>
        <p:nvPicPr>
          <p:cNvPr id="12" name="Afbeelding 11" descr="Afbeelding met buitenshuis, boom, hemel, grond&#10;&#10;Automatisch gegenereerde beschrijving">
            <a:extLst>
              <a:ext uri="{FF2B5EF4-FFF2-40B4-BE49-F238E27FC236}">
                <a16:creationId xmlns:a16="http://schemas.microsoft.com/office/drawing/2014/main" id="{830907B6-A635-27A6-3390-ECB160A09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7" r="37095" b="-1"/>
          <a:stretch/>
        </p:blipFill>
        <p:spPr>
          <a:xfrm>
            <a:off x="4697023" y="1727139"/>
            <a:ext cx="2810114" cy="4233410"/>
          </a:xfrm>
          <a:prstGeom prst="rect">
            <a:avLst/>
          </a:prstGeom>
        </p:spPr>
      </p:pic>
      <p:pic>
        <p:nvPicPr>
          <p:cNvPr id="14" name="Afbeelding 13" descr="Afbeelding met buitenshuis, wiel, Fietswiel, Landvoertuig&#10;&#10;Automatisch gegenereerde beschrijving">
            <a:extLst>
              <a:ext uri="{FF2B5EF4-FFF2-40B4-BE49-F238E27FC236}">
                <a16:creationId xmlns:a16="http://schemas.microsoft.com/office/drawing/2014/main" id="{03D2538E-27F6-58B9-9975-3EC9E0791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10" y="1727139"/>
            <a:ext cx="2822274" cy="4233412"/>
          </a:xfrm>
          <a:prstGeom prst="rect">
            <a:avLst/>
          </a:prstGeom>
        </p:spPr>
      </p:pic>
      <p:pic>
        <p:nvPicPr>
          <p:cNvPr id="16" name="Afbeelding 15" descr="Afbeelding met buitenshuis, wiel, water, grond&#10;&#10;Automatisch gegenereerde beschrijving">
            <a:extLst>
              <a:ext uri="{FF2B5EF4-FFF2-40B4-BE49-F238E27FC236}">
                <a16:creationId xmlns:a16="http://schemas.microsoft.com/office/drawing/2014/main" id="{55F8A153-0F07-7707-268E-DC6CC062EC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r="28538"/>
          <a:stretch/>
        </p:blipFill>
        <p:spPr>
          <a:xfrm>
            <a:off x="8177676" y="1704639"/>
            <a:ext cx="2810114" cy="425591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626E6730-C50B-35B1-546B-91B448153911}"/>
              </a:ext>
            </a:extLst>
          </p:cNvPr>
          <p:cNvSpPr txBox="1">
            <a:spLocks/>
          </p:cNvSpPr>
          <p:nvPr/>
        </p:nvSpPr>
        <p:spPr>
          <a:xfrm>
            <a:off x="9082590" y="1139236"/>
            <a:ext cx="2243392" cy="468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>
                <a:latin typeface="PWScratchedfont" panose="02000603000000000000" pitchFamily="2" charset="0"/>
              </a:rPr>
              <a:t>hitte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931360B-750E-2EFB-B344-076918E755FC}"/>
              </a:ext>
            </a:extLst>
          </p:cNvPr>
          <p:cNvSpPr txBox="1">
            <a:spLocks/>
          </p:cNvSpPr>
          <p:nvPr/>
        </p:nvSpPr>
        <p:spPr>
          <a:xfrm>
            <a:off x="5354791" y="1141937"/>
            <a:ext cx="2353966" cy="468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>
                <a:latin typeface="PWScratchedfont" panose="02000603000000000000" pitchFamily="2" charset="0"/>
              </a:rPr>
              <a:t>droogte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3F07135-A273-B6AB-7754-1B9ED061CEB1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Informatietekst lezen</a:t>
            </a:r>
          </a:p>
        </p:txBody>
      </p:sp>
    </p:spTree>
    <p:extLst>
      <p:ext uri="{BB962C8B-B14F-4D97-AF65-F5344CB8AC3E}">
        <p14:creationId xmlns:p14="http://schemas.microsoft.com/office/powerpoint/2010/main" val="290188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9B3D7F2-6B50-A727-E785-6D5906A1E9BB}"/>
              </a:ext>
            </a:extLst>
          </p:cNvPr>
          <p:cNvSpPr/>
          <p:nvPr/>
        </p:nvSpPr>
        <p:spPr>
          <a:xfrm>
            <a:off x="17952" y="6288971"/>
            <a:ext cx="11935696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7649D31-C5E6-E354-4DC6-20D60652F1CB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8ECDBDE-4D1C-F8AD-8950-BD2C97BF350C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 | Klimaatkansen op de kaart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3F07135-A273-B6AB-7754-1B9ED061CEB1}"/>
              </a:ext>
            </a:extLst>
          </p:cNvPr>
          <p:cNvSpPr txBox="1">
            <a:spLocks/>
          </p:cNvSpPr>
          <p:nvPr/>
        </p:nvSpPr>
        <p:spPr>
          <a:xfrm>
            <a:off x="447960" y="210256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Informatietekst lezen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6D96B960-A7F6-73D3-2B86-CBFE424AD4D6}"/>
              </a:ext>
            </a:extLst>
          </p:cNvPr>
          <p:cNvSpPr txBox="1">
            <a:spLocks/>
          </p:cNvSpPr>
          <p:nvPr/>
        </p:nvSpPr>
        <p:spPr>
          <a:xfrm>
            <a:off x="2787851" y="2099169"/>
            <a:ext cx="6847390" cy="3577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200">
                <a:latin typeface="Roboto" panose="02000000000000000000" pitchFamily="2" charset="0"/>
                <a:ea typeface="Roboto" panose="02000000000000000000" pitchFamily="2" charset="0"/>
              </a:rPr>
              <a:t>een factor </a:t>
            </a: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nl-NL" sz="3200">
                <a:latin typeface="Roboto" panose="02000000000000000000" pitchFamily="2" charset="0"/>
                <a:ea typeface="Roboto" panose="02000000000000000000" pitchFamily="2" charset="0"/>
              </a:rPr>
              <a:t>iets dat invloed heeft </a:t>
            </a:r>
          </a:p>
          <a:p>
            <a:pPr algn="ctr"/>
            <a:r>
              <a:rPr lang="nl-NL" sz="3200">
                <a:latin typeface="Roboto" panose="02000000000000000000" pitchFamily="2" charset="0"/>
                <a:ea typeface="Roboto" panose="02000000000000000000" pitchFamily="2" charset="0"/>
              </a:rPr>
              <a:t>op meting of resultaat</a:t>
            </a:r>
            <a:br>
              <a:rPr lang="nl-NL" sz="32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sz="3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DB200321-35A9-47B8-A7D8-1B3AEFE68E2B}"/>
              </a:ext>
            </a:extLst>
          </p:cNvPr>
          <p:cNvSpPr/>
          <p:nvPr/>
        </p:nvSpPr>
        <p:spPr>
          <a:xfrm>
            <a:off x="5688414" y="3064042"/>
            <a:ext cx="962526" cy="160421"/>
          </a:xfrm>
          <a:prstGeom prst="rect">
            <a:avLst/>
          </a:prstGeom>
          <a:solidFill>
            <a:srgbClr val="EAC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9B059CF-E92F-C474-45A4-BE268F440872}"/>
              </a:ext>
            </a:extLst>
          </p:cNvPr>
          <p:cNvSpPr/>
          <p:nvPr/>
        </p:nvSpPr>
        <p:spPr>
          <a:xfrm>
            <a:off x="5688414" y="3400926"/>
            <a:ext cx="962526" cy="160421"/>
          </a:xfrm>
          <a:prstGeom prst="rect">
            <a:avLst/>
          </a:prstGeom>
          <a:solidFill>
            <a:srgbClr val="EAC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3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1BC2B3C1-4157-01D4-A091-29D3FE52B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648" y="702361"/>
            <a:ext cx="7135143" cy="5035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D3C9E44-269D-1159-365B-309BECF68E4B}"/>
              </a:ext>
            </a:extLst>
          </p:cNvPr>
          <p:cNvSpPr txBox="1">
            <a:spLocks/>
          </p:cNvSpPr>
          <p:nvPr/>
        </p:nvSpPr>
        <p:spPr>
          <a:xfrm>
            <a:off x="453106" y="176198"/>
            <a:ext cx="1150568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>
                <a:latin typeface="PWScratchedfont" panose="02000603000000000000" pitchFamily="2" charset="0"/>
              </a:rPr>
              <a:t>Kaart lezen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2447E688-12EC-D20C-2E29-A3A79C452F2F}"/>
              </a:ext>
            </a:extLst>
          </p:cNvPr>
          <p:cNvSpPr/>
          <p:nvPr/>
        </p:nvSpPr>
        <p:spPr>
          <a:xfrm>
            <a:off x="4019956" y="4978190"/>
            <a:ext cx="659027" cy="988542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E4EA5E13-FF5D-DDD3-0B30-6119EEC53719}"/>
              </a:ext>
            </a:extLst>
          </p:cNvPr>
          <p:cNvSpPr/>
          <p:nvPr/>
        </p:nvSpPr>
        <p:spPr>
          <a:xfrm>
            <a:off x="3617036" y="3245822"/>
            <a:ext cx="1695094" cy="1870563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261D74C-5C8C-8DB2-AA24-946048830301}"/>
              </a:ext>
            </a:extLst>
          </p:cNvPr>
          <p:cNvSpPr/>
          <p:nvPr/>
        </p:nvSpPr>
        <p:spPr>
          <a:xfrm>
            <a:off x="4362908" y="5032947"/>
            <a:ext cx="2037892" cy="830337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C6473DAF-C49D-DA3C-0F25-274E82A04821}"/>
              </a:ext>
            </a:extLst>
          </p:cNvPr>
          <p:cNvSpPr/>
          <p:nvPr/>
        </p:nvSpPr>
        <p:spPr>
          <a:xfrm>
            <a:off x="3617036" y="626859"/>
            <a:ext cx="2678940" cy="806148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0BEFF32-5D68-1B5B-D201-0860D39540C9}"/>
              </a:ext>
            </a:extLst>
          </p:cNvPr>
          <p:cNvSpPr txBox="1">
            <a:spLocks/>
          </p:cNvSpPr>
          <p:nvPr/>
        </p:nvSpPr>
        <p:spPr>
          <a:xfrm>
            <a:off x="1432859" y="1955805"/>
            <a:ext cx="2193131" cy="729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  <a:t>Onderwerp + uitleg </a:t>
            </a:r>
          </a:p>
          <a:p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E4D797A-F98A-D98F-79D2-B1721BA50D8A}"/>
              </a:ext>
            </a:extLst>
          </p:cNvPr>
          <p:cNvSpPr txBox="1">
            <a:spLocks/>
          </p:cNvSpPr>
          <p:nvPr/>
        </p:nvSpPr>
        <p:spPr>
          <a:xfrm>
            <a:off x="5681736" y="5386632"/>
            <a:ext cx="2193131" cy="98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  <a:t>schaal </a:t>
            </a:r>
          </a:p>
          <a:p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E98D86A6-89FA-8BCA-658B-959A82907925}"/>
              </a:ext>
            </a:extLst>
          </p:cNvPr>
          <p:cNvSpPr txBox="1">
            <a:spLocks/>
          </p:cNvSpPr>
          <p:nvPr/>
        </p:nvSpPr>
        <p:spPr>
          <a:xfrm>
            <a:off x="1198099" y="3544887"/>
            <a:ext cx="2193131" cy="98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  <a:t>legenda </a:t>
            </a:r>
          </a:p>
          <a:p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5891D525-9C65-5B67-28AB-6B239373CAEC}"/>
              </a:ext>
            </a:extLst>
          </p:cNvPr>
          <p:cNvSpPr txBox="1">
            <a:spLocks/>
          </p:cNvSpPr>
          <p:nvPr/>
        </p:nvSpPr>
        <p:spPr>
          <a:xfrm>
            <a:off x="8472833" y="2069456"/>
            <a:ext cx="2193131" cy="98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noordpijl </a:t>
            </a:r>
          </a:p>
          <a:p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4920F135-AB3D-067E-7B52-E8D1A769008E}"/>
              </a:ext>
            </a:extLst>
          </p:cNvPr>
          <p:cNvSpPr/>
          <p:nvPr/>
        </p:nvSpPr>
        <p:spPr>
          <a:xfrm>
            <a:off x="0" y="6288971"/>
            <a:ext cx="12329962" cy="389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9DB1E40-29F3-071E-28AA-62F73E2A68E4}"/>
              </a:ext>
            </a:extLst>
          </p:cNvPr>
          <p:cNvSpPr txBox="1">
            <a:spLocks/>
          </p:cNvSpPr>
          <p:nvPr/>
        </p:nvSpPr>
        <p:spPr>
          <a:xfrm>
            <a:off x="128152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Milieueducatie Den Haag 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3D78039E-DA2D-9A6F-BDB3-9B8EB70C4DBE}"/>
              </a:ext>
            </a:extLst>
          </p:cNvPr>
          <p:cNvSpPr txBox="1">
            <a:spLocks/>
          </p:cNvSpPr>
          <p:nvPr/>
        </p:nvSpPr>
        <p:spPr>
          <a:xfrm>
            <a:off x="5468637" y="6070024"/>
            <a:ext cx="6272648" cy="8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5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Deel 1 | Klimaatkansen op de kaart 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3AEBF850-B724-1736-DF94-76FAED9AA815}"/>
              </a:ext>
            </a:extLst>
          </p:cNvPr>
          <p:cNvSpPr/>
          <p:nvPr/>
        </p:nvSpPr>
        <p:spPr>
          <a:xfrm>
            <a:off x="3773543" y="1337508"/>
            <a:ext cx="2193130" cy="1870563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ED950E4B-71F9-00D3-2637-40BEB1B4CE87}"/>
              </a:ext>
            </a:extLst>
          </p:cNvPr>
          <p:cNvSpPr txBox="1">
            <a:spLocks/>
          </p:cNvSpPr>
          <p:nvPr/>
        </p:nvSpPr>
        <p:spPr>
          <a:xfrm>
            <a:off x="1276352" y="502552"/>
            <a:ext cx="2193131" cy="52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nl-NL" sz="2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2200" dirty="0">
                <a:latin typeface="Roboto" panose="02000000000000000000" pitchFamily="2" charset="0"/>
                <a:ea typeface="Roboto" panose="02000000000000000000" pitchFamily="2" charset="0"/>
              </a:rPr>
              <a:t>locatie</a:t>
            </a: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E98DE0EC-37EF-23A6-FAE0-2DBB8A9A799B}"/>
              </a:ext>
            </a:extLst>
          </p:cNvPr>
          <p:cNvSpPr txBox="1">
            <a:spLocks/>
          </p:cNvSpPr>
          <p:nvPr/>
        </p:nvSpPr>
        <p:spPr>
          <a:xfrm>
            <a:off x="2551907" y="5032947"/>
            <a:ext cx="2193131" cy="98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2400" dirty="0">
                <a:latin typeface="Roboto" panose="02000000000000000000" pitchFamily="2" charset="0"/>
                <a:ea typeface="Roboto" panose="02000000000000000000" pitchFamily="2" charset="0"/>
              </a:rPr>
              <a:t>noordpijl </a:t>
            </a:r>
          </a:p>
          <a:p>
            <a:endParaRPr lang="nl-NL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732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ces - GDH Word Document" ma:contentTypeID="0x0101008696D14171FA4CED8F032AD334D7A9EF000E75E8D5DA4C4C449790B8D5260A01D1" ma:contentTypeVersion="28" ma:contentTypeDescription="Maak een nieuw Word document." ma:contentTypeScope="" ma:versionID="106b367542834186530e5ddf7dc108c0">
  <xsd:schema xmlns:xsd="http://www.w3.org/2001/XMLSchema" xmlns:xs="http://www.w3.org/2001/XMLSchema" xmlns:p="http://schemas.microsoft.com/office/2006/metadata/properties" xmlns:ns1="http://schemas.microsoft.com/sharepoint/v3" xmlns:ns2="06be366b-76c1-48e2-8e84-0219a6e6b478" xmlns:ns3="6fc73856-965d-4c01-b6ec-de85b755efe9" targetNamespace="http://schemas.microsoft.com/office/2006/metadata/properties" ma:root="true" ma:fieldsID="37b1f3aa5bb2f654692490195b7f5ae1" ns1:_="" ns2:_="" ns3:_="">
    <xsd:import namespace="http://schemas.microsoft.com/sharepoint/v3"/>
    <xsd:import namespace="06be366b-76c1-48e2-8e84-0219a6e6b478"/>
    <xsd:import namespace="6fc73856-965d-4c01-b6ec-de85b755efe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ebb03eb60f1c456383d550cda2a2ac01" minOccurs="0"/>
                <xsd:element ref="ns2:TaxCatchAll" minOccurs="0"/>
                <xsd:element ref="ns2:TaxCatchAllLabel" minOccurs="0"/>
                <xsd:element ref="ns2:ofae577968ed4be8b7cfa6b3c1b2b2a3" minOccurs="0"/>
                <xsd:element ref="ns2:TaxKeywordTaxHTFiel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3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e366b-76c1-48e2-8e84-0219a6e6b47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ebb03eb60f1c456383d550cda2a2ac01" ma:index="11" nillable="true" ma:taxonomy="true" ma:internalName="ebb03eb60f1c456383d550cda2a2ac01" ma:taxonomyFieldName="Teamtrefwoorden" ma:displayName="Teamtrefwoorden" ma:fieldId="{ebb03eb6-0f1c-4563-83d5-50cda2a2ac01}" ma:sspId="0f84c60b-fce4-43bd-9f97-923732063525" ma:termSetId="64946c82-0627-44db-b90b-63b2828d47c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eccf10b4-1883-4fb5-98bd-7bb1b537aedc}" ma:internalName="TaxCatchAll" ma:showField="CatchAllData" ma:web="06be366b-76c1-48e2-8e84-0219a6e6b4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eccf10b4-1883-4fb5-98bd-7bb1b537aedc}" ma:internalName="TaxCatchAllLabel" ma:readOnly="true" ma:showField="CatchAllDataLabel" ma:web="06be366b-76c1-48e2-8e84-0219a6e6b4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fae577968ed4be8b7cfa6b3c1b2b2a3" ma:index="15" nillable="true" ma:taxonomy="true" ma:internalName="ofae577968ed4be8b7cfa6b3c1b2b2a3" ma:taxonomyFieldName="Documentsoort" ma:displayName="Documentsoort" ma:fieldId="{8fae5779-68ed-4be8-b7cf-a6b3c1b2b2a3}" ma:sspId="0f84c60b-fce4-43bd-9f97-923732063525" ma:termSetId="44435a80-4415-4597-a153-5101d02dcb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7" nillable="true" ma:taxonomy="true" ma:internalName="TaxKeywordTaxHTField" ma:taxonomyFieldName="TaxKeyword" ma:displayName="Ondernemingstrefwoorden" ma:fieldId="{23f27201-bee3-471e-b2e7-b64fd8b7ca38}" ma:taxonomyMulti="true" ma:sspId="0f84c60b-fce4-43bd-9f97-92373206352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c73856-965d-4c01-b6ec-de85b755ef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32" nillable="true" ma:taxonomy="true" ma:internalName="lcf76f155ced4ddcb4097134ff3c332f" ma:taxonomyFieldName="MediaServiceImageTags" ma:displayName="Afbeeldingtags" ma:readOnly="false" ma:fieldId="{5cf76f15-5ced-4ddc-b409-7134ff3c332f}" ma:taxonomyMulti="true" ma:sspId="0f84c60b-fce4-43bd-9f97-9237320635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3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fc73856-965d-4c01-b6ec-de85b755efe9">
      <Terms xmlns="http://schemas.microsoft.com/office/infopath/2007/PartnerControls"/>
    </lcf76f155ced4ddcb4097134ff3c332f>
    <TaxCatchAll xmlns="06be366b-76c1-48e2-8e84-0219a6e6b478" xsi:nil="true"/>
    <_ip_UnifiedCompliancePolicyUIAction xmlns="http://schemas.microsoft.com/sharepoint/v3" xsi:nil="true"/>
    <TaxKeywordTaxHTField xmlns="06be366b-76c1-48e2-8e84-0219a6e6b478">
      <Terms xmlns="http://schemas.microsoft.com/office/infopath/2007/PartnerControls"/>
    </TaxKeywordTaxHTField>
    <ofae577968ed4be8b7cfa6b3c1b2b2a3 xmlns="06be366b-76c1-48e2-8e84-0219a6e6b478">
      <Terms xmlns="http://schemas.microsoft.com/office/infopath/2007/PartnerControls"/>
    </ofae577968ed4be8b7cfa6b3c1b2b2a3>
    <_ip_UnifiedCompliancePolicyProperties xmlns="http://schemas.microsoft.com/sharepoint/v3" xsi:nil="true"/>
    <ebb03eb60f1c456383d550cda2a2ac01 xmlns="06be366b-76c1-48e2-8e84-0219a6e6b478">
      <Terms xmlns="http://schemas.microsoft.com/office/infopath/2007/PartnerControls"/>
    </ebb03eb60f1c456383d550cda2a2ac01>
    <_dlc_DocId xmlns="06be366b-76c1-48e2-8e84-0219a6e6b478">5D7JNWZJD7MU-1376080299-12908</_dlc_DocId>
    <_dlc_DocIdUrl xmlns="06be366b-76c1-48e2-8e84-0219a6e6b478">
      <Url>https://denhaag.sharepoint.com/sites/Milieueducatie_DSB_ANME/_layouts/15/DocIdRedir.aspx?ID=5D7JNWZJD7MU-1376080299-12908</Url>
      <Description>5D7JNWZJD7MU-1376080299-12908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50F4748-54E4-4A3A-AD4E-81479310E08D}"/>
</file>

<file path=customXml/itemProps2.xml><?xml version="1.0" encoding="utf-8"?>
<ds:datastoreItem xmlns:ds="http://schemas.openxmlformats.org/officeDocument/2006/customXml" ds:itemID="{83029C16-9A5D-4945-9523-B30F85D98C71}">
  <ds:schemaRefs>
    <ds:schemaRef ds:uri="07221a91-2595-4e08-9887-bf5c571ae541"/>
    <ds:schemaRef ds:uri="d1d9c760-d337-45b5-a1a2-c149b2ca1e0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1F3B3D-190B-4AF7-A7DA-C5705804FEB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CDF0B10-0FD4-4995-97B5-EC143F4ECBD7}"/>
</file>

<file path=docMetadata/LabelInfo.xml><?xml version="1.0" encoding="utf-8"?>
<clbl:labelList xmlns:clbl="http://schemas.microsoft.com/office/2020/mipLabelMetadata">
  <clbl:label id="{9f9dcbe8-f8ca-464f-983b-20ccb4ae3e2c}" enabled="1" method="Privileged" siteId="{8c653938-6726-49c5-bca7-8e44a4bf202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1494</Words>
  <Application>Microsoft Office PowerPoint</Application>
  <PresentationFormat>Breedbeeld</PresentationFormat>
  <Paragraphs>329</Paragraphs>
  <Slides>54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63" baseType="lpstr">
      <vt:lpstr>Aptos</vt:lpstr>
      <vt:lpstr>Arial</vt:lpstr>
      <vt:lpstr>Arial Black</vt:lpstr>
      <vt:lpstr>Calibri</vt:lpstr>
      <vt:lpstr>Calibri Light</vt:lpstr>
      <vt:lpstr>PWScratchedfont</vt:lpstr>
      <vt:lpstr>Roboto</vt:lpstr>
      <vt:lpstr>Tahoma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WOORDENQUIZ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Woordenquiz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Francien Fons</dc:creator>
  <cp:lastModifiedBy>Marloes de Boer</cp:lastModifiedBy>
  <cp:revision>2</cp:revision>
  <cp:lastPrinted>2024-09-12T07:12:47Z</cp:lastPrinted>
  <dcterms:created xsi:type="dcterms:W3CDTF">2023-10-02T12:12:02Z</dcterms:created>
  <dcterms:modified xsi:type="dcterms:W3CDTF">2024-10-30T12:59:04Z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0x0101008696D14171FA4CED8F032AD334D7A9EF000E75E8D5DA4C4C449790B8D5260A01D1</vt:lpwstr>
  </property>
  <property fmtid="{D5CDD505-2E9C-101B-9397-08002B2CF9AE}" pid="3" name="MediaServiceImageTags">
    <vt:lpwstr/>
  </property>
  <property fmtid="{D5CDD505-2E9C-101B-9397-08002B2CF9AE}" pid="4" name="_dlc_DocIdItemGuid">
    <vt:lpwstr>fd7965f3-e407-42d9-8f51-e65b42320cdf</vt:lpwstr>
  </property>
  <property fmtid="{D5CDD505-2E9C-101B-9397-08002B2CF9AE}" pid="5" name="TaxKeyword">
    <vt:lpwstr/>
  </property>
  <property fmtid="{D5CDD505-2E9C-101B-9397-08002B2CF9AE}" pid="6" name="Documentsoort">
    <vt:lpwstr/>
  </property>
  <property fmtid="{D5CDD505-2E9C-101B-9397-08002B2CF9AE}" pid="7" name="Teamtrefwoorden">
    <vt:lpwstr/>
  </property>
  <property fmtid="{D5CDD505-2E9C-101B-9397-08002B2CF9AE}" pid="8" name="iadc89b14e6f46d3bf0676593dca1557">
    <vt:lpwstr/>
  </property>
  <property fmtid="{D5CDD505-2E9C-101B-9397-08002B2CF9AE}" pid="9" name="Dossiertype">
    <vt:lpwstr/>
  </property>
</Properties>
</file>