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ink/ink1.xml" ContentType="application/inkml+xml"/>
  <Override PartName="/ppt/ink/ink2.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5"/>
  </p:sldMasterIdLst>
  <p:notesMasterIdLst>
    <p:notesMasterId r:id="rId28"/>
  </p:notesMasterIdLst>
  <p:handoutMasterIdLst>
    <p:handoutMasterId r:id="rId29"/>
  </p:handoutMasterIdLst>
  <p:sldIdLst>
    <p:sldId id="374" r:id="rId6"/>
    <p:sldId id="375" r:id="rId7"/>
    <p:sldId id="376" r:id="rId8"/>
    <p:sldId id="377" r:id="rId9"/>
    <p:sldId id="378" r:id="rId10"/>
    <p:sldId id="379" r:id="rId11"/>
    <p:sldId id="380" r:id="rId12"/>
    <p:sldId id="382" r:id="rId13"/>
    <p:sldId id="384" r:id="rId14"/>
    <p:sldId id="385" r:id="rId15"/>
    <p:sldId id="381" r:id="rId16"/>
    <p:sldId id="386" r:id="rId17"/>
    <p:sldId id="387" r:id="rId18"/>
    <p:sldId id="388" r:id="rId19"/>
    <p:sldId id="389" r:id="rId20"/>
    <p:sldId id="390" r:id="rId21"/>
    <p:sldId id="391" r:id="rId22"/>
    <p:sldId id="392" r:id="rId23"/>
    <p:sldId id="383" r:id="rId24"/>
    <p:sldId id="393" r:id="rId25"/>
    <p:sldId id="394" r:id="rId26"/>
    <p:sldId id="410" r:id="rId27"/>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819">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136"/>
    <a:srgbClr val="00AAAD"/>
    <a:srgbClr val="11A255"/>
    <a:srgbClr val="CC3300"/>
    <a:srgbClr val="B98F16"/>
    <a:srgbClr val="016728"/>
    <a:srgbClr val="D2AD15"/>
    <a:srgbClr val="F6D52E"/>
    <a:srgbClr val="F0F0F0"/>
    <a:srgbClr val="E3C029"/>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0B3BBE-1E27-EC27-8785-1C0791BBE223}" v="4" dt="2024-10-01T11:20:04.6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7" autoAdjust="0"/>
    <p:restoredTop sz="49874" autoAdjust="0"/>
  </p:normalViewPr>
  <p:slideViewPr>
    <p:cSldViewPr snapToGrid="0" snapToObjects="1">
      <p:cViewPr varScale="1">
        <p:scale>
          <a:sx n="50" d="100"/>
          <a:sy n="50" d="100"/>
        </p:scale>
        <p:origin x="2318" y="34"/>
      </p:cViewPr>
      <p:guideLst>
        <p:guide orient="horz" pos="819"/>
        <p:guide pos="2880"/>
      </p:guideLst>
    </p:cSldViewPr>
  </p:slideViewPr>
  <p:notesTextViewPr>
    <p:cViewPr>
      <p:scale>
        <a:sx n="100" d="100"/>
        <a:sy n="100" d="100"/>
      </p:scale>
      <p:origin x="0" y="0"/>
    </p:cViewPr>
  </p:notesTextViewPr>
  <p:notesViewPr>
    <p:cSldViewPr snapToGrid="0" snapToObjects="1">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émon Dammers" userId="S::remon.dammers@denhaag.nl::f8b3c8c4-3c37-4aa8-a62a-a309fe18c6b7" providerId="AD" clId="Web-{D20B3BBE-1E27-EC27-8785-1C0791BBE223}"/>
    <pc:docChg chg="sldOrd">
      <pc:chgData name="Rémon Dammers" userId="S::remon.dammers@denhaag.nl::f8b3c8c4-3c37-4aa8-a62a-a309fe18c6b7" providerId="AD" clId="Web-{D20B3BBE-1E27-EC27-8785-1C0791BBE223}" dt="2024-10-01T11:20:04.698" v="3"/>
      <pc:docMkLst>
        <pc:docMk/>
      </pc:docMkLst>
      <pc:sldChg chg="ord">
        <pc:chgData name="Rémon Dammers" userId="S::remon.dammers@denhaag.nl::f8b3c8c4-3c37-4aa8-a62a-a309fe18c6b7" providerId="AD" clId="Web-{D20B3BBE-1E27-EC27-8785-1C0791BBE223}" dt="2024-10-01T11:20:04.698" v="3"/>
        <pc:sldMkLst>
          <pc:docMk/>
          <pc:sldMk cId="3977269596" sldId="41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A6272B6-BFC7-664C-AB45-94000F60F306}" type="datetime1">
              <a:rPr lang="nl-NL" smtClean="0"/>
              <a:t>1-10-2024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BD469C3B-967C-473A-94C5-4BD93383D3FF}" type="slidenum">
              <a:rPr lang="en-US"/>
              <a:pPr>
                <a:defRPr/>
              </a:pPr>
              <a:t>‹nr.›</a:t>
            </a:fld>
            <a:endParaRPr lang="en-US"/>
          </a:p>
        </p:txBody>
      </p:sp>
    </p:spTree>
    <p:extLst>
      <p:ext uri="{BB962C8B-B14F-4D97-AF65-F5344CB8AC3E}">
        <p14:creationId xmlns:p14="http://schemas.microsoft.com/office/powerpoint/2010/main" val="4183151704"/>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25T08:21:12.559"/>
    </inkml:context>
    <inkml:brush xml:id="br0">
      <inkml:brushProperty name="width" value="0.05" units="cm"/>
      <inkml:brushProperty name="height" value="0.05" units="cm"/>
      <inkml:brushProperty name="color" value="#248641"/>
    </inkml:brush>
  </inkml:definitions>
  <inkml:trace contextRef="#ctx0" brushRef="#br0">2623 302 24575,'0'-7'0,"-1"1"0,0-1 0,0 0 0,-1 1 0,-1 0 0,1-1 0,0 1 0,-1-1 0,0 2 0,0-1 0,-1 0 0,0 1 0,1-1 0,-2 1 0,0 0 0,0 0 0,1 1 0,-11-8 0,-9-5 0,0 1 0,-1 1 0,-26-10 0,41 20 0,-16-7 0,-1 1 0,0 1 0,-1 1 0,0 1 0,0 2 0,-37-3 0,20 4 0,-178-9 0,28 3 0,3 1 0,160 10 0,-295 13 0,13 28 0,120-21 0,42 0 0,132-16 0,-10 1 0,1 1 0,-36 14 0,55-16 0,1 0 0,0 0 0,0 1 0,0 1 0,2-1 0,-2 1 0,1 0 0,1 1 0,0 0 0,-12 14 0,-28 42 0,-52 93 0,85-128 0,2 0 0,0 1 0,2 0 0,-7 35 0,-16 123 0,13-7 0,12-77 0,7 138 0,3-109 0,10 218 0,2-219 0,4-1 0,54 192 0,-30-164 0,26 79 0,-49-179 0,7 17 0,69 143 0,-84-201 0,1 0 0,0-1 0,2-1 0,-1 0 0,2-1 0,0 1 0,1-3 0,27 19 0,-10-10 0,1-2 0,68 29 0,-78-39 0,0-1 0,1-1 0,0-1 0,1-2 0,35 2 0,33-2 0,0-4 0,0-5 0,0-4 0,-1-4 0,179-47 0,-143 18 0,139-66 0,-185 68 0,0-2 0,-3-5 0,84-64 0,-129 85 0,-2-2 0,-2-1 0,0-3 0,-2 1 0,-1-3 0,-2-1 0,-1 0 0,39-78 0,-52 83 0,0-2 0,-2 0 0,-2 0 0,-1-1 0,-1 0 0,2-63 0,-1-3 0,4-158 0,-11 139 0,-22-166 0,7 197 0,-3-1 0,-42-116 0,36 128 0,4-2 0,4-2 0,-10-104 0,5 46 0,16 119 0,0-1 0,-1 1 0,-1 1 0,-19-35 0,8 16-1365,11 21-5461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4-25T08:21:14.426"/>
    </inkml:context>
    <inkml:brush xml:id="br0">
      <inkml:brushProperty name="width" value="0.05" units="cm"/>
      <inkml:brushProperty name="height" value="0.05" units="cm"/>
      <inkml:brushProperty name="color" value="#248641"/>
    </inkml:brush>
  </inkml:definitions>
  <inkml:trace contextRef="#ctx0" brushRef="#br0">1202 62 24575,'-19'-10'0,"0"1"0,-1 1 0,0 1 0,0 0 0,-1 1 0,1 2 0,-1 0 0,-40-2 0,5 5 0,1 3 0,0 2 0,-96 20 0,88-10 0,28-7 0,1 1 0,0 2 0,-63 27 0,65-19 0,1 1 0,1 0 0,2 3 0,0 0 0,1 2 0,1 1 0,1 1 0,-36 48 0,54-62 0,0 0 0,-1 0 0,2 0 0,0 0 0,1 1 0,1 1 0,-6 23 0,3 5 0,-3 50 0,7-61 0,-16 108 0,10-80 0,5-31 0,-3 46 0,6-32 0,2 1 0,2-1 0,2 0 0,16 69 0,-15-87 0,3 0 0,0-1 0,1 1 0,1-2 0,1 0 0,25 35 0,-29-47 0,0 1 0,2-2 0,-1 0 0,0 0 0,2 0 0,-1-1 0,0-1 0,2 1 0,-1-2 0,1 0 0,-1 0 0,2-1 0,-1-1 0,20 5 0,8 0 0,1-2 0,-1-2 0,1-1 0,0-3 0,81-7 0,15-10 0,-74 10 0,-1-2 0,108-30 0,-131 25 0,1-1 0,-2-3 0,1 0 0,-3-3 0,1-2 0,-2-1 0,-1-1 0,34-32 0,-53 41 0,-1-1 0,0 0 0,-2 0 0,0-2 0,0 0 0,-2 0 0,0-1 0,-1 0 0,-1 0 0,-1-1 0,6-26 0,21-136 0,-30 152 0,-2 0 0,-1 1 0,-2-1 0,-5-35 0,1 27 0,-3 0 0,-1 0 0,-2 1 0,-1 0 0,-2 2 0,-2 0 0,-26-45 0,25 53 0,0 0 0,-3 2 0,0 1 0,-1 0 0,-1 1 0,-44-34 0,46 43 0,1 1 0,-2 1 0,1 1 0,-2 0 0,0 2 0,0 0 0,-1 2 0,-1 0 0,-37-5 0,-3 7-1365,38 4-5461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49F56C22-1804-9A4B-97DB-32BB940E4280}" type="datetime1">
              <a:rPr lang="nl-NL" smtClean="0"/>
              <a:t>1-10-2024</a:t>
            </a:fld>
            <a:endParaRPr lang="nl-NL"/>
          </a:p>
        </p:txBody>
      </p:sp>
      <p:sp>
        <p:nvSpPr>
          <p:cNvPr id="4" name="Tijdelijke aanduiding voor dia-afbeelding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a:t>Klik om de modelstijlen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D72EF5D1-4C40-46D5-A76E-C2C439B27382}" type="slidenum">
              <a:rPr lang="nl-NL"/>
              <a:pPr>
                <a:defRPr/>
              </a:pPr>
              <a:t>‹nr.›</a:t>
            </a:fld>
            <a:endParaRPr lang="nl-NL"/>
          </a:p>
        </p:txBody>
      </p:sp>
    </p:spTree>
    <p:extLst>
      <p:ext uri="{BB962C8B-B14F-4D97-AF65-F5344CB8AC3E}">
        <p14:creationId xmlns:p14="http://schemas.microsoft.com/office/powerpoint/2010/main" val="2716511835"/>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mj-lt"/>
              <a:buNone/>
            </a:pPr>
            <a:r>
              <a:rPr lang="nl-NL" sz="3600" dirty="0"/>
              <a:t>Elk team gooit met de dobbelsteen.</a:t>
            </a:r>
          </a:p>
          <a:p>
            <a:pPr marL="0" indent="0">
              <a:buFont typeface="+mj-lt"/>
              <a:buNone/>
            </a:pPr>
            <a:r>
              <a:rPr lang="nl-NL" sz="3600" dirty="0"/>
              <a:t>Ze kijken of hun gegooide aantal lager is dan hun CO2-uitstoot. </a:t>
            </a:r>
          </a:p>
          <a:p>
            <a:pPr marL="0" indent="0">
              <a:buFont typeface="+mj-lt"/>
              <a:buNone/>
            </a:pPr>
            <a:r>
              <a:rPr lang="nl-NL" sz="3600" i="1" dirty="0"/>
              <a:t>(In het begin van het spel is dat automatisch zo, want je kunt niet hoger dan 20 gooien. Het is dus handig om je CO2 uitstoot te verlagen!)</a:t>
            </a:r>
          </a:p>
          <a:p>
            <a:pPr marL="0" indent="0">
              <a:buFont typeface="+mj-lt"/>
              <a:buNone/>
            </a:pPr>
            <a:endParaRPr lang="nl-NL" sz="3600" dirty="0"/>
          </a:p>
          <a:p>
            <a:pPr marL="0" indent="0">
              <a:buFont typeface="+mj-lt"/>
              <a:buNone/>
            </a:pPr>
            <a:endParaRPr lang="nl-NL" sz="3600" dirty="0"/>
          </a:p>
          <a:p>
            <a:pPr marL="0" indent="0">
              <a:buFont typeface="+mj-lt"/>
              <a:buNone/>
            </a:pPr>
            <a:r>
              <a:rPr lang="nl-NL" sz="3600" dirty="0"/>
              <a:t>Is de worp lager dan hun CO2 uitstoot?</a:t>
            </a:r>
          </a:p>
          <a:p>
            <a:pPr marL="457200" indent="-457200">
              <a:buFont typeface="+mj-lt"/>
              <a:buAutoNum type="arabicPeriod"/>
            </a:pPr>
            <a:endParaRPr lang="nl-NL" sz="3600" dirty="0"/>
          </a:p>
          <a:p>
            <a:pPr marL="0" indent="0">
              <a:buNone/>
            </a:pPr>
            <a:r>
              <a:rPr lang="nl-NL" sz="3600" b="1" dirty="0"/>
              <a:t>JA</a:t>
            </a:r>
            <a:r>
              <a:rPr lang="nl-NL" sz="3600" dirty="0"/>
              <a:t>: De opwarming van de aarde zorgt onder andere voor veel meer extreme temperaturen, hittegolven en grotere kans op bosbranden. Dit is naast behoorlijk vervelend ook gevaarlijk: elk jaar overlijden er meer mensen door de hitte of door bosbranden!</a:t>
            </a:r>
          </a:p>
          <a:p>
            <a:pPr marL="0" indent="0">
              <a:buNone/>
            </a:pPr>
            <a:endParaRPr lang="nl-NL" sz="3600" dirty="0"/>
          </a:p>
          <a:p>
            <a:pPr marL="0" indent="0">
              <a:buNone/>
            </a:pPr>
            <a:r>
              <a:rPr lang="nl-NL" sz="3600" dirty="0"/>
              <a:t>Het team tekent een boze smiley in dit jaar erbij. </a:t>
            </a:r>
          </a:p>
          <a:p>
            <a:br>
              <a:rPr lang="nl-NL" sz="2800" dirty="0"/>
            </a:br>
            <a:r>
              <a:rPr lang="nl-NL" sz="2800" dirty="0"/>
              <a:t>Is de worp niet lager dan hun CO2 uitstoot? Dan gebeurt er niks!</a:t>
            </a: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a:t>
            </a:fld>
            <a:endParaRPr lang="nl-NL"/>
          </a:p>
        </p:txBody>
      </p:sp>
    </p:spTree>
    <p:extLst>
      <p:ext uri="{BB962C8B-B14F-4D97-AF65-F5344CB8AC3E}">
        <p14:creationId xmlns:p14="http://schemas.microsoft.com/office/powerpoint/2010/main" val="4118784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4000" b="0" i="0" dirty="0">
                <a:solidFill>
                  <a:srgbClr val="0D0D0D"/>
                </a:solidFill>
                <a:effectLst/>
                <a:highlight>
                  <a:srgbClr val="FFFFFF"/>
                </a:highlight>
                <a:latin typeface="Söhne"/>
              </a:rPr>
              <a:t>De gekkekoeienziekte is een ziekte die koeien ziek maakt. De officiële naam is BSE, wat staat voor </a:t>
            </a:r>
            <a:r>
              <a:rPr lang="nl-NL" sz="4000" b="0" i="0" dirty="0" err="1">
                <a:solidFill>
                  <a:srgbClr val="0D0D0D"/>
                </a:solidFill>
                <a:effectLst/>
                <a:highlight>
                  <a:srgbClr val="FFFFFF"/>
                </a:highlight>
                <a:latin typeface="Söhne"/>
              </a:rPr>
              <a:t>Bovine</a:t>
            </a:r>
            <a:r>
              <a:rPr lang="nl-NL" sz="4000" b="0" i="0" dirty="0">
                <a:solidFill>
                  <a:srgbClr val="0D0D0D"/>
                </a:solidFill>
                <a:effectLst/>
                <a:highlight>
                  <a:srgbClr val="FFFFFF"/>
                </a:highlight>
                <a:latin typeface="Söhne"/>
              </a:rPr>
              <a:t> </a:t>
            </a:r>
            <a:r>
              <a:rPr lang="nl-NL" sz="4000" b="0" i="0" dirty="0" err="1">
                <a:solidFill>
                  <a:srgbClr val="0D0D0D"/>
                </a:solidFill>
                <a:effectLst/>
                <a:highlight>
                  <a:srgbClr val="FFFFFF"/>
                </a:highlight>
                <a:latin typeface="Söhne"/>
              </a:rPr>
              <a:t>Spongiforme</a:t>
            </a:r>
            <a:r>
              <a:rPr lang="nl-NL" sz="4000" b="0" i="0" dirty="0">
                <a:solidFill>
                  <a:srgbClr val="0D0D0D"/>
                </a:solidFill>
                <a:effectLst/>
                <a:highlight>
                  <a:srgbClr val="FFFFFF"/>
                </a:highlight>
                <a:latin typeface="Söhne"/>
              </a:rPr>
              <a:t> Encefalopathie. Deze naam is erg ingewikkeld, dus de meeste mensen noemen het gewoon de gekkekoeienziekte. Door veel strenge regels over het voer van koeien en door veel controles komt de ziekte veel minder voor.</a:t>
            </a:r>
          </a:p>
          <a:p>
            <a:endParaRPr lang="nl-NL" sz="4000" b="0" i="0" dirty="0">
              <a:solidFill>
                <a:srgbClr val="0D0D0D"/>
              </a:solidFill>
              <a:effectLst/>
              <a:highlight>
                <a:srgbClr val="FFFFFF"/>
              </a:highlight>
              <a:latin typeface="Söhne"/>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nl-NL" sz="1800" dirty="0"/>
              <a:t>Heeft een team één of meer vakjes met koeien? Dan moeten ze één vakje met koeien braakleggen. Dat doen ze door een kaartje omgekeerd op te leggen of door het kaartje zelf om te draaien. Dat betekent dat daar geen veeteelt meer kan. Het team moet dus ook het aantal eiwit en CO2 van hun totaal afhalen.</a:t>
            </a:r>
          </a:p>
          <a:p>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10</a:t>
            </a:fld>
            <a:endParaRPr lang="nl-NL"/>
          </a:p>
        </p:txBody>
      </p:sp>
    </p:spTree>
    <p:extLst>
      <p:ext uri="{BB962C8B-B14F-4D97-AF65-F5344CB8AC3E}">
        <p14:creationId xmlns:p14="http://schemas.microsoft.com/office/powerpoint/2010/main" val="22434261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sz="2800" b="0" i="0" dirty="0">
                <a:solidFill>
                  <a:srgbClr val="0D0D0D"/>
                </a:solidFill>
                <a:effectLst/>
                <a:highlight>
                  <a:srgbClr val="FFFFFF"/>
                </a:highlight>
                <a:latin typeface="Söhne"/>
              </a:rPr>
              <a:t>Veel plantaardig eten is gezonder om de volgende redenen</a:t>
            </a:r>
          </a:p>
          <a:p>
            <a:pPr algn="l">
              <a:buFont typeface="+mj-lt"/>
              <a:buAutoNum type="arabicPeriod"/>
            </a:pPr>
            <a:r>
              <a:rPr lang="nl-NL" sz="2800" b="1" i="0" dirty="0">
                <a:solidFill>
                  <a:srgbClr val="0D0D0D"/>
                </a:solidFill>
                <a:effectLst/>
                <a:highlight>
                  <a:srgbClr val="FFFFFF"/>
                </a:highlight>
                <a:latin typeface="Söhne"/>
              </a:rPr>
              <a:t>Veel vitaminen en mineralen</a:t>
            </a:r>
            <a:r>
              <a:rPr lang="nl-NL" sz="2800" b="0" i="0" dirty="0">
                <a:solidFill>
                  <a:srgbClr val="0D0D0D"/>
                </a:solidFill>
                <a:effectLst/>
                <a:highlight>
                  <a:srgbClr val="FFFFFF"/>
                </a:highlight>
                <a:latin typeface="Söhne"/>
              </a:rPr>
              <a:t>: Planten zitten boordevol met vitaminen en mineralen die je lichaam nodig heeft om sterk en gezond te blijven. Denk aan vitamine C in sinaasappels en ijzer in spinazie.</a:t>
            </a:r>
          </a:p>
          <a:p>
            <a:pPr algn="l">
              <a:buFont typeface="+mj-lt"/>
              <a:buAutoNum type="arabicPeriod"/>
            </a:pPr>
            <a:r>
              <a:rPr lang="nl-NL" sz="2800" b="1" i="0" dirty="0">
                <a:solidFill>
                  <a:srgbClr val="0D0D0D"/>
                </a:solidFill>
                <a:effectLst/>
                <a:highlight>
                  <a:srgbClr val="FFFFFF"/>
                </a:highlight>
                <a:latin typeface="Söhne"/>
              </a:rPr>
              <a:t>Vezels voor een goede spijsvertering</a:t>
            </a:r>
            <a:r>
              <a:rPr lang="nl-NL" sz="2800" b="0" i="0" dirty="0">
                <a:solidFill>
                  <a:srgbClr val="0D0D0D"/>
                </a:solidFill>
                <a:effectLst/>
                <a:highlight>
                  <a:srgbClr val="FFFFFF"/>
                </a:highlight>
                <a:latin typeface="Söhne"/>
              </a:rPr>
              <a:t>: Veel plantaardig voedsel, zoals groenten, fruit en volle granen, bevat veel vezels. Vezels helpen je darmen goed te werken en zorgen ervoor dat je je lekker voelt.</a:t>
            </a:r>
          </a:p>
          <a:p>
            <a:pPr algn="l">
              <a:buFont typeface="+mj-lt"/>
              <a:buAutoNum type="arabicPeriod"/>
            </a:pPr>
            <a:r>
              <a:rPr lang="nl-NL" sz="2800" b="1" i="0" dirty="0">
                <a:solidFill>
                  <a:srgbClr val="0D0D0D"/>
                </a:solidFill>
                <a:effectLst/>
                <a:highlight>
                  <a:srgbClr val="FFFFFF"/>
                </a:highlight>
                <a:latin typeface="Söhne"/>
              </a:rPr>
              <a:t>Minder ongezonde vetten</a:t>
            </a:r>
            <a:r>
              <a:rPr lang="nl-NL" sz="2800" b="0" i="0" dirty="0">
                <a:solidFill>
                  <a:srgbClr val="0D0D0D"/>
                </a:solidFill>
                <a:effectLst/>
                <a:highlight>
                  <a:srgbClr val="FFFFFF"/>
                </a:highlight>
                <a:latin typeface="Söhne"/>
              </a:rPr>
              <a:t>: Plantaardig voedsel bevat meestal minder ongezonde vetten dan vlees en kaas. Te veel van deze vetten kunnen op lange termijn slecht zijn voor je hart en bloedvaten.</a:t>
            </a:r>
          </a:p>
          <a:p>
            <a:pPr algn="l">
              <a:buFont typeface="+mj-lt"/>
              <a:buAutoNum type="arabicPeriod"/>
            </a:pPr>
            <a:endParaRPr lang="nl-NL" sz="2800" b="0" i="0" dirty="0">
              <a:solidFill>
                <a:srgbClr val="0D0D0D"/>
              </a:solidFill>
              <a:effectLst/>
              <a:highlight>
                <a:srgbClr val="FFFFFF"/>
              </a:highlight>
              <a:latin typeface="Söhne"/>
            </a:endParaRPr>
          </a:p>
          <a:p>
            <a:pPr algn="l">
              <a:buFont typeface="+mj-lt"/>
              <a:buNone/>
            </a:pPr>
            <a:r>
              <a:rPr lang="nl-NL" sz="2800" b="0" i="0" dirty="0">
                <a:solidFill>
                  <a:srgbClr val="0D0D0D"/>
                </a:solidFill>
                <a:effectLst/>
                <a:highlight>
                  <a:srgbClr val="FFFFFF"/>
                </a:highlight>
                <a:latin typeface="Söhne"/>
              </a:rPr>
              <a:t>Als een team zorgt voor veel plantaardig eten, dan zijn mensen die gezond willen eten blij!</a:t>
            </a:r>
          </a:p>
          <a:p>
            <a:pPr algn="l">
              <a:buFont typeface="+mj-lt"/>
              <a:buNone/>
            </a:pPr>
            <a:endParaRPr lang="nl-NL" sz="2800" b="0" i="0" dirty="0">
              <a:solidFill>
                <a:srgbClr val="0D0D0D"/>
              </a:solidFill>
              <a:effectLst/>
              <a:highlight>
                <a:srgbClr val="FFFFFF"/>
              </a:highlight>
              <a:latin typeface="Söhne"/>
            </a:endParaRPr>
          </a:p>
          <a:p>
            <a:pPr algn="l">
              <a:buFont typeface="+mj-lt"/>
              <a:buNone/>
            </a:pPr>
            <a:r>
              <a:rPr lang="nl-NL" sz="2800" b="0" i="0" dirty="0">
                <a:solidFill>
                  <a:srgbClr val="0D0D0D"/>
                </a:solidFill>
                <a:effectLst/>
                <a:highlight>
                  <a:srgbClr val="FFFFFF"/>
                </a:highlight>
                <a:latin typeface="Söhne"/>
              </a:rPr>
              <a:t>Elk team telt het aantal akkerbouwvakjes (lichtgroen). Let op! Suikerbieten en bloembollen tellen niet mee! Bij 7 of meer akkerbouw vakjes, tekent het team een blije smiley. Bij 10 of meer mag het team zelfs 2 blije smileys tekenen.</a:t>
            </a:r>
          </a:p>
          <a:p>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11</a:t>
            </a:fld>
            <a:endParaRPr lang="nl-NL"/>
          </a:p>
        </p:txBody>
      </p:sp>
    </p:spTree>
    <p:extLst>
      <p:ext uri="{BB962C8B-B14F-4D97-AF65-F5344CB8AC3E}">
        <p14:creationId xmlns:p14="http://schemas.microsoft.com/office/powerpoint/2010/main" val="18281367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buFont typeface="+mj-lt"/>
              <a:buNone/>
            </a:pPr>
            <a:r>
              <a:rPr lang="nl-NL" sz="2800" b="0" i="0" dirty="0">
                <a:solidFill>
                  <a:srgbClr val="0D0D0D"/>
                </a:solidFill>
                <a:effectLst/>
                <a:highlight>
                  <a:srgbClr val="FFFFFF"/>
                </a:highlight>
                <a:latin typeface="Söhne"/>
              </a:rPr>
              <a:t>Als een team zorgt voor vlees uit de veeteelt, dan zijn mensen die vlees willen eten blij.</a:t>
            </a:r>
          </a:p>
          <a:p>
            <a:pPr algn="l">
              <a:buFont typeface="+mj-lt"/>
              <a:buNone/>
            </a:pPr>
            <a:endParaRPr lang="nl-NL" sz="2800" b="0" i="0" dirty="0">
              <a:solidFill>
                <a:srgbClr val="0D0D0D"/>
              </a:solidFill>
              <a:effectLst/>
              <a:highlight>
                <a:srgbClr val="FFFFFF"/>
              </a:highlight>
              <a:latin typeface="Söhne"/>
            </a:endParaRPr>
          </a:p>
          <a:p>
            <a:pPr algn="l">
              <a:buFont typeface="+mj-lt"/>
              <a:buNone/>
            </a:pPr>
            <a:r>
              <a:rPr lang="nl-NL" sz="2800" b="0" i="0" dirty="0">
                <a:solidFill>
                  <a:srgbClr val="0D0D0D"/>
                </a:solidFill>
                <a:effectLst/>
                <a:highlight>
                  <a:srgbClr val="FFFFFF"/>
                </a:highlight>
                <a:latin typeface="Söhne"/>
              </a:rPr>
              <a:t>Als een team minstens één vakje met vlees (van kippen, varkens of koeien) heeft, mag het team een blije smiley tekenen.</a:t>
            </a: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12</a:t>
            </a:fld>
            <a:endParaRPr lang="nl-NL"/>
          </a:p>
        </p:txBody>
      </p:sp>
    </p:spTree>
    <p:extLst>
      <p:ext uri="{BB962C8B-B14F-4D97-AF65-F5344CB8AC3E}">
        <p14:creationId xmlns:p14="http://schemas.microsoft.com/office/powerpoint/2010/main" val="21026857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buFont typeface="+mj-lt"/>
              <a:buNone/>
            </a:pPr>
            <a:r>
              <a:rPr lang="nl-NL" sz="3600" b="0" i="0" dirty="0">
                <a:solidFill>
                  <a:srgbClr val="0D0D0D"/>
                </a:solidFill>
                <a:effectLst/>
                <a:highlight>
                  <a:srgbClr val="FFFFFF"/>
                </a:highlight>
                <a:latin typeface="Söhne"/>
              </a:rPr>
              <a:t>Als een team zorgt voor melk en kaas uit de veeteelt, dan zijn mensen die melk, kaas en melkproducten willen eten blij. Melk zit in veel producten, zoals yoghurt, vla, slagroom, pudding, ijs, chocolade, cake, koekjes en kaas.</a:t>
            </a:r>
          </a:p>
          <a:p>
            <a:pPr algn="l">
              <a:buFont typeface="+mj-lt"/>
              <a:buNone/>
            </a:pPr>
            <a:endParaRPr lang="nl-NL" sz="3600" b="0" i="0" dirty="0">
              <a:solidFill>
                <a:srgbClr val="0D0D0D"/>
              </a:solidFill>
              <a:effectLst/>
              <a:highlight>
                <a:srgbClr val="FFFFFF"/>
              </a:highlight>
              <a:latin typeface="Söhne"/>
            </a:endParaRPr>
          </a:p>
          <a:p>
            <a:pPr algn="l">
              <a:buFont typeface="+mj-lt"/>
              <a:buNone/>
            </a:pPr>
            <a:r>
              <a:rPr lang="nl-NL" sz="3600" b="0" i="0" dirty="0">
                <a:solidFill>
                  <a:srgbClr val="0D0D0D"/>
                </a:solidFill>
                <a:effectLst/>
                <a:highlight>
                  <a:srgbClr val="FFFFFF"/>
                </a:highlight>
                <a:latin typeface="Söhne"/>
              </a:rPr>
              <a:t>Als een team minstens één vakje met melk of kaas van koeien heeft, mag het team een blije smiley tekenen.</a:t>
            </a: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13</a:t>
            </a:fld>
            <a:endParaRPr lang="nl-NL"/>
          </a:p>
        </p:txBody>
      </p:sp>
    </p:spTree>
    <p:extLst>
      <p:ext uri="{BB962C8B-B14F-4D97-AF65-F5344CB8AC3E}">
        <p14:creationId xmlns:p14="http://schemas.microsoft.com/office/powerpoint/2010/main" val="3707079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2800" dirty="0"/>
              <a:t>In Nederland hebben we vaak meer huizen nodig. Ook is wonen met meer groen goed voor de gezondheid van mensen en beter bestand tegen wateroverlast en hitte. Maar hiervoor is wel meer ruimte en dat moet ergens vandaan komen.</a:t>
            </a:r>
          </a:p>
          <a:p>
            <a:endParaRPr lang="nl-NL" sz="2800" b="0" i="0" u="none" strike="noStrike" dirty="0">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nl-NL" sz="2800" b="0" i="0" u="none" strike="noStrike" dirty="0">
                <a:solidFill>
                  <a:srgbClr val="000000"/>
                </a:solidFill>
                <a:effectLst/>
                <a:latin typeface="Arial" panose="020B0604020202020204" pitchFamily="34" charset="0"/>
              </a:rPr>
              <a:t>Elk team maakt extra ruimte voor huizen door één geel of lichtgroen veld braak te leggen. Dat doen ze door de kaart op dat veld om te draaien of door een andere kaart met de achterkant naar boven erop te leggen. Op dat veld kan dus </a:t>
            </a:r>
            <a:r>
              <a:rPr lang="nl-NL" sz="1800" dirty="0"/>
              <a:t>geen akkerbouw of veeteelt meer. Het team moet dus ook het aantal eiwit en CO2 van hun totaal afhalen.</a:t>
            </a:r>
          </a:p>
          <a:p>
            <a:endParaRPr lang="nl-NL" sz="1800" b="0" i="0" u="none" strike="noStrike" dirty="0">
              <a:solidFill>
                <a:srgbClr val="000000"/>
              </a:solidFill>
              <a:effectLst/>
              <a:latin typeface="Arial" panose="020B0604020202020204" pitchFamily="34" charset="0"/>
            </a:endParaRPr>
          </a:p>
          <a:p>
            <a:r>
              <a:rPr lang="nl-NL" sz="1800" b="0" i="0" u="none" strike="noStrike" dirty="0">
                <a:solidFill>
                  <a:srgbClr val="000000"/>
                </a:solidFill>
                <a:effectLst/>
                <a:latin typeface="Arial" panose="020B0604020202020204" pitchFamily="34" charset="0"/>
              </a:rPr>
              <a:t>LET OP! Leg geen extra huizenkaart neer, want dat betekent ook meer inwoners en dat er meer eiwit nodig is! Dat kan wel gebeuren in gebeurtenis 20, maar hoogstens één keer per spel.</a:t>
            </a: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14</a:t>
            </a:fld>
            <a:endParaRPr lang="nl-NL"/>
          </a:p>
        </p:txBody>
      </p:sp>
    </p:spTree>
    <p:extLst>
      <p:ext uri="{BB962C8B-B14F-4D97-AF65-F5344CB8AC3E}">
        <p14:creationId xmlns:p14="http://schemas.microsoft.com/office/powerpoint/2010/main" val="37989168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sz="4000" b="0" i="0" dirty="0">
                <a:solidFill>
                  <a:srgbClr val="0D0D0D"/>
                </a:solidFill>
                <a:effectLst/>
                <a:highlight>
                  <a:srgbClr val="FFFFFF"/>
                </a:highlight>
                <a:latin typeface="Söhne"/>
              </a:rPr>
              <a:t>Biodiversiteit betekent de verscheidenheid aan leven op aarde. Dit omvat alle verschillende planten, dieren en zelfs de kleinste microben die je met het blote oog niet kunt zien.</a:t>
            </a:r>
          </a:p>
          <a:p>
            <a:pPr algn="l"/>
            <a:endParaRPr lang="nl-NL" sz="4000" b="1" i="0" dirty="0">
              <a:solidFill>
                <a:srgbClr val="0D0D0D"/>
              </a:solidFill>
              <a:effectLst/>
              <a:highlight>
                <a:srgbClr val="FFFFFF"/>
              </a:highlight>
              <a:latin typeface="Söhne"/>
            </a:endParaRPr>
          </a:p>
          <a:p>
            <a:pPr algn="l"/>
            <a:r>
              <a:rPr lang="nl-NL" sz="4000" b="1" i="0" dirty="0">
                <a:solidFill>
                  <a:srgbClr val="0D0D0D"/>
                </a:solidFill>
                <a:effectLst/>
                <a:highlight>
                  <a:srgbClr val="FFFFFF"/>
                </a:highlight>
                <a:latin typeface="Söhne"/>
              </a:rPr>
              <a:t>Waarom is biodiversiteit belangrijk?</a:t>
            </a:r>
            <a:endParaRPr lang="nl-NL" sz="4000" b="0" i="0" dirty="0">
              <a:solidFill>
                <a:srgbClr val="0D0D0D"/>
              </a:solidFill>
              <a:effectLst/>
              <a:highlight>
                <a:srgbClr val="FFFFFF"/>
              </a:highlight>
              <a:latin typeface="Söhne"/>
            </a:endParaRPr>
          </a:p>
          <a:p>
            <a:pPr algn="l">
              <a:buFont typeface="+mj-lt"/>
              <a:buAutoNum type="arabicPeriod"/>
            </a:pPr>
            <a:r>
              <a:rPr lang="nl-NL" sz="4000" b="1" i="0" dirty="0">
                <a:solidFill>
                  <a:srgbClr val="0D0D0D"/>
                </a:solidFill>
                <a:effectLst/>
                <a:highlight>
                  <a:srgbClr val="FFFFFF"/>
                </a:highlight>
                <a:latin typeface="Söhne"/>
              </a:rPr>
              <a:t>Gezonde natuur:</a:t>
            </a:r>
            <a:r>
              <a:rPr lang="nl-NL" sz="4000" b="0" i="0" dirty="0">
                <a:solidFill>
                  <a:srgbClr val="0D0D0D"/>
                </a:solidFill>
                <a:effectLst/>
                <a:highlight>
                  <a:srgbClr val="FFFFFF"/>
                </a:highlight>
                <a:latin typeface="Söhne"/>
              </a:rPr>
              <a:t> Verschillende planten en dieren helpen elkaar om te overleven. Bijvoorbeeld, bijen helpen bloemen groeien door ze te bestuiven.</a:t>
            </a:r>
          </a:p>
          <a:p>
            <a:pPr algn="l">
              <a:buFont typeface="+mj-lt"/>
              <a:buAutoNum type="arabicPeriod"/>
            </a:pPr>
            <a:r>
              <a:rPr lang="nl-NL" sz="4000" b="1" i="0" dirty="0">
                <a:solidFill>
                  <a:srgbClr val="0D0D0D"/>
                </a:solidFill>
                <a:effectLst/>
                <a:highlight>
                  <a:srgbClr val="FFFFFF"/>
                </a:highlight>
                <a:latin typeface="Söhne"/>
              </a:rPr>
              <a:t>Voedsel en medicijnen:</a:t>
            </a:r>
            <a:r>
              <a:rPr lang="nl-NL" sz="4000" b="0" i="0" dirty="0">
                <a:solidFill>
                  <a:srgbClr val="0D0D0D"/>
                </a:solidFill>
                <a:effectLst/>
                <a:highlight>
                  <a:srgbClr val="FFFFFF"/>
                </a:highlight>
                <a:latin typeface="Söhne"/>
              </a:rPr>
              <a:t> Veel van ons eten, zoals groenten en fruit, komt van planten die dieren helpen groeien. Ook halen we medicijnen uit planten en dieren.</a:t>
            </a:r>
          </a:p>
          <a:p>
            <a:pPr algn="l">
              <a:buFont typeface="+mj-lt"/>
              <a:buAutoNum type="arabicPeriod"/>
            </a:pPr>
            <a:r>
              <a:rPr lang="nl-NL" sz="4000" b="1" i="0" dirty="0">
                <a:solidFill>
                  <a:srgbClr val="0D0D0D"/>
                </a:solidFill>
                <a:effectLst/>
                <a:highlight>
                  <a:srgbClr val="FFFFFF"/>
                </a:highlight>
                <a:latin typeface="Söhne"/>
              </a:rPr>
              <a:t>Sterkere natuur:</a:t>
            </a:r>
            <a:r>
              <a:rPr lang="nl-NL" sz="4000" b="0" i="0" dirty="0">
                <a:solidFill>
                  <a:srgbClr val="0D0D0D"/>
                </a:solidFill>
                <a:effectLst/>
                <a:highlight>
                  <a:srgbClr val="FFFFFF"/>
                </a:highlight>
                <a:latin typeface="Söhne"/>
              </a:rPr>
              <a:t> Als er veel verschillende soorten zijn, kan de natuur beter omgaan met veranderingen, zoals een storm of ziektes.</a:t>
            </a:r>
          </a:p>
          <a:p>
            <a:br>
              <a:rPr lang="nl-NL" sz="2800" dirty="0"/>
            </a:br>
            <a:r>
              <a:rPr lang="nl-NL" sz="2800" dirty="0"/>
              <a:t>Hoe meer ruimte voor de natuur er is, hoe groter de biodiversiteit. </a:t>
            </a:r>
          </a:p>
          <a:p>
            <a:endParaRPr lang="nl-NL" sz="2800" b="0" i="0" u="none" strike="noStrike" dirty="0">
              <a:solidFill>
                <a:srgbClr val="000000"/>
              </a:solidFill>
              <a:effectLst/>
              <a:latin typeface="Arial" panose="020B0604020202020204" pitchFamily="34" charset="0"/>
            </a:endParaRPr>
          </a:p>
          <a:p>
            <a:r>
              <a:rPr lang="nl-NL" sz="2800" b="0" i="0" u="none" strike="noStrike" dirty="0">
                <a:solidFill>
                  <a:srgbClr val="000000"/>
                </a:solidFill>
                <a:effectLst/>
                <a:latin typeface="Arial" panose="020B0604020202020204" pitchFamily="34" charset="0"/>
              </a:rPr>
              <a:t>Elk team telt hun natuurvakjes. Bij 8 of meer natuur tekenen ze één blije smiley in dit jaar. Bij 10 of meer tekenen ze 2 blije smileys in dit jaar.</a:t>
            </a:r>
          </a:p>
          <a:p>
            <a:endParaRPr lang="nl-NL" sz="2800" b="0" i="0" u="none" strike="noStrike" dirty="0">
              <a:solidFill>
                <a:srgbClr val="000000"/>
              </a:solidFill>
              <a:effectLst/>
              <a:latin typeface="Arial" panose="020B0604020202020204" pitchFamily="34" charset="0"/>
            </a:endParaRPr>
          </a:p>
          <a:p>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15</a:t>
            </a:fld>
            <a:endParaRPr lang="nl-NL"/>
          </a:p>
        </p:txBody>
      </p:sp>
    </p:spTree>
    <p:extLst>
      <p:ext uri="{BB962C8B-B14F-4D97-AF65-F5344CB8AC3E}">
        <p14:creationId xmlns:p14="http://schemas.microsoft.com/office/powerpoint/2010/main" val="4239295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mj-lt"/>
              <a:buNone/>
            </a:pPr>
            <a:r>
              <a:rPr lang="nl-NL" sz="3600" dirty="0"/>
              <a:t>Bijen zijn nodig om planten te bestuiven en zo te zorgen dat er vruchten groeien en meer planten komen. Zonder bijen zouden we dus ook geen eten hebben!</a:t>
            </a:r>
          </a:p>
          <a:p>
            <a:pPr marL="0" indent="0">
              <a:buFont typeface="+mj-lt"/>
              <a:buNone/>
            </a:pPr>
            <a:endParaRPr lang="nl-NL" sz="3600" dirty="0"/>
          </a:p>
          <a:p>
            <a:r>
              <a:rPr lang="nl-NL" sz="3600" dirty="0"/>
              <a:t>Op het moment gaat het niet zo goed met bijen. Dat komt vooral door het gebruik van landbouwgif en doordat er steeds minder bloemen zijn. Hoe meer natuur er is in een gebied, hoe beter voor de bijen!</a:t>
            </a:r>
            <a:br>
              <a:rPr lang="nl-NL" sz="2800" dirty="0"/>
            </a:br>
            <a:endParaRPr lang="nl-NL" sz="1800" b="0" i="0" u="none" strike="noStrike" dirty="0">
              <a:solidFill>
                <a:srgbClr val="000000"/>
              </a:solidFill>
              <a:effectLst/>
              <a:latin typeface="Arial" panose="020B0604020202020204" pitchFamily="34" charset="0"/>
            </a:endParaRPr>
          </a:p>
          <a:p>
            <a:r>
              <a:rPr lang="nl-NL" sz="1800" b="0" i="0" u="none" strike="noStrike" dirty="0">
                <a:solidFill>
                  <a:srgbClr val="000000"/>
                </a:solidFill>
                <a:effectLst/>
                <a:latin typeface="Arial" panose="020B0604020202020204" pitchFamily="34" charset="0"/>
              </a:rPr>
              <a:t>Elk team telt hun natuurvakjes. Bij 7 of minder natuur tekenen ze één boze smiley in dit jaar. </a:t>
            </a: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16</a:t>
            </a:fld>
            <a:endParaRPr lang="nl-NL"/>
          </a:p>
        </p:txBody>
      </p:sp>
    </p:spTree>
    <p:extLst>
      <p:ext uri="{BB962C8B-B14F-4D97-AF65-F5344CB8AC3E}">
        <p14:creationId xmlns:p14="http://schemas.microsoft.com/office/powerpoint/2010/main" val="41894738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None/>
            </a:pPr>
            <a:r>
              <a:rPr lang="nl-NL" sz="6000" dirty="0"/>
              <a:t>Door de opwarming van de aarde is er vaker droogte en extreem weer. Daardoor komt er minder grondwater, wat we gebruiken voor het drinkwater. Vooral de veeteelt gebruikt veel (drink)water. Bij te veel veeteelt komt het drinkwater dus sneller in gevaar!</a:t>
            </a:r>
          </a:p>
          <a:p>
            <a:pPr marL="0" indent="0">
              <a:buNone/>
            </a:pPr>
            <a:endParaRPr lang="nl-NL" sz="600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nl-NL" sz="6000" b="0" i="0" u="none" strike="noStrike" dirty="0">
                <a:solidFill>
                  <a:srgbClr val="000000"/>
                </a:solidFill>
                <a:effectLst/>
                <a:latin typeface="Arial" panose="020B0604020202020204" pitchFamily="34" charset="0"/>
              </a:rPr>
              <a:t>Elk team telt hun gele veeteeltvakjes. Bij 8 of meer gele velden tekenen ze één boze smiley in dit jaar. </a:t>
            </a:r>
          </a:p>
          <a:p>
            <a:pPr marL="0" indent="0">
              <a:buNone/>
            </a:pPr>
            <a:endParaRPr lang="nl-NL" sz="6000" dirty="0"/>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17</a:t>
            </a:fld>
            <a:endParaRPr lang="nl-NL"/>
          </a:p>
        </p:txBody>
      </p:sp>
    </p:spTree>
    <p:extLst>
      <p:ext uri="{BB962C8B-B14F-4D97-AF65-F5344CB8AC3E}">
        <p14:creationId xmlns:p14="http://schemas.microsoft.com/office/powerpoint/2010/main" val="14898498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mj-lt"/>
              <a:buNone/>
            </a:pPr>
            <a:r>
              <a:rPr lang="nl-NL" sz="3600" dirty="0"/>
              <a:t>Veel verschillende planten (groente, fruit, granen, peulvruchten, noten) eten is heel gezond voor je. Want in elke plant zitten weer net wat andere voedingsstoffen. Ook voor de natuur is het beter als er veel verschillende planten verbouwd worden in de landbouw. Elk soort plant zorgt voor andere stoffen in de bodem en trekt andere dieren aan. </a:t>
            </a:r>
          </a:p>
          <a:p>
            <a:pPr marL="0" marR="0" lvl="0" indent="0" algn="l" defTabSz="914400" rtl="0" eaLnBrk="1" fontAlgn="base" latinLnBrk="0" hangingPunct="1">
              <a:lnSpc>
                <a:spcPct val="100000"/>
              </a:lnSpc>
              <a:spcBef>
                <a:spcPct val="30000"/>
              </a:spcBef>
              <a:spcAft>
                <a:spcPct val="0"/>
              </a:spcAft>
              <a:buClrTx/>
              <a:buSzTx/>
              <a:buFontTx/>
              <a:buNone/>
              <a:tabLst/>
              <a:defRPr/>
            </a:pPr>
            <a:br>
              <a:rPr lang="nl-NL" sz="2800" dirty="0"/>
            </a:br>
            <a:r>
              <a:rPr lang="nl-NL" sz="1800" b="0" i="0" u="none" strike="noStrike" dirty="0">
                <a:solidFill>
                  <a:srgbClr val="000000"/>
                </a:solidFill>
                <a:effectLst/>
                <a:latin typeface="Arial" panose="020B0604020202020204" pitchFamily="34" charset="0"/>
              </a:rPr>
              <a:t>Elk team telt het aantal verschillende planten op hun lichtgroene vakjes. Suikerbieten en bloembollen tellen mee. Als er meerdere planten op één vakje of kaartje staan, mag je ze allebei meetellen. Het kaartje wortels en bieten telt dus voor 2!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nl-NL" sz="1800" b="0" i="0" u="none" strike="noStrike" dirty="0">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nl-NL" sz="1800" b="0" i="0" u="none" strike="noStrike" dirty="0">
                <a:solidFill>
                  <a:srgbClr val="000000"/>
                </a:solidFill>
                <a:effectLst/>
                <a:latin typeface="Arial" panose="020B0604020202020204" pitchFamily="34" charset="0"/>
              </a:rPr>
              <a:t>Bij 8 of meer verschillende planten tekenen ze één blije smiley in dit jaar. Bij 10 of meer verschillende planten tekenen ze 2 blije smileys in dit jaar.</a:t>
            </a:r>
          </a:p>
          <a:p>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18</a:t>
            </a:fld>
            <a:endParaRPr lang="nl-NL"/>
          </a:p>
        </p:txBody>
      </p:sp>
    </p:spTree>
    <p:extLst>
      <p:ext uri="{BB962C8B-B14F-4D97-AF65-F5344CB8AC3E}">
        <p14:creationId xmlns:p14="http://schemas.microsoft.com/office/powerpoint/2010/main" val="38723151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2800" dirty="0"/>
              <a:t>Voor een landbouw die minder CO2 en stikstof uitstoot en voor een land waarin meer plaats is voor wonen en natuur, kan het nodig zijn dat boeren stoppen. In het spel merken kinderen dit misschien ook, ze vervangen veeteelt of akkerbouw bijvoorbeeld door natuur. Hoewel dat veel voordelen heeft, zijn er natuurlijk ook boeren die daar niet blij mee zijn.</a:t>
            </a:r>
          </a:p>
          <a:p>
            <a:endParaRPr lang="nl-NL" sz="2800" dirty="0"/>
          </a:p>
          <a:p>
            <a:r>
              <a:rPr lang="nl-NL" sz="2800" dirty="0"/>
              <a:t>Elke team telt het aantal landbouwvakjes (geel en lichtgroen).</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nl-NL" sz="2800" b="0" i="0" u="none" strike="noStrike" dirty="0">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nl-NL" sz="2800" b="0" i="0" u="none" strike="noStrike" dirty="0">
                <a:solidFill>
                  <a:srgbClr val="000000"/>
                </a:solidFill>
                <a:effectLst/>
                <a:latin typeface="Arial" panose="020B0604020202020204" pitchFamily="34" charset="0"/>
              </a:rPr>
              <a:t>Bij 18 of minder gele of lichtgroene vakjes zijn er boeren gestopt. Ze tekenen ze één boze smiley in dit jaar. </a:t>
            </a:r>
          </a:p>
          <a:p>
            <a:pPr marL="0" marR="0" lvl="0" indent="0" algn="l" defTabSz="914400" rtl="0" eaLnBrk="1" fontAlgn="base" latinLnBrk="0" hangingPunct="1">
              <a:lnSpc>
                <a:spcPct val="100000"/>
              </a:lnSpc>
              <a:spcBef>
                <a:spcPct val="30000"/>
              </a:spcBef>
              <a:spcAft>
                <a:spcPct val="0"/>
              </a:spcAft>
              <a:buClrTx/>
              <a:buSzTx/>
              <a:buFontTx/>
              <a:buNone/>
              <a:tabLst/>
              <a:defRPr/>
            </a:pPr>
            <a:r>
              <a:rPr lang="nl-NL" sz="2800" b="0" i="0" u="none" strike="noStrike" dirty="0">
                <a:solidFill>
                  <a:srgbClr val="000000"/>
                </a:solidFill>
                <a:effectLst/>
                <a:latin typeface="Arial" panose="020B0604020202020204" pitchFamily="34" charset="0"/>
              </a:rPr>
              <a:t>Bij 16 of minder gele of lichtgroene vakjes zijn er veel boeren gestopt. Ze tekenen ze 2 boze smileys in dit jaar.</a:t>
            </a: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19</a:t>
            </a:fld>
            <a:endParaRPr lang="nl-NL"/>
          </a:p>
        </p:txBody>
      </p:sp>
    </p:spTree>
    <p:extLst>
      <p:ext uri="{BB962C8B-B14F-4D97-AF65-F5344CB8AC3E}">
        <p14:creationId xmlns:p14="http://schemas.microsoft.com/office/powerpoint/2010/main" val="3661970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mj-lt"/>
              <a:buNone/>
            </a:pPr>
            <a:r>
              <a:rPr lang="nl-NL" sz="3600" dirty="0"/>
              <a:t>Elk team gooit met de dobbelsteen.</a:t>
            </a:r>
          </a:p>
          <a:p>
            <a:pPr marL="0" indent="0">
              <a:buFont typeface="+mj-lt"/>
              <a:buNone/>
            </a:pPr>
            <a:r>
              <a:rPr lang="nl-NL" sz="3600" dirty="0"/>
              <a:t>Ze kijken of hun gegooide aantal lager is dan hun CO2-uitstoot. </a:t>
            </a:r>
          </a:p>
          <a:p>
            <a:pPr marL="0" indent="0">
              <a:buFont typeface="+mj-lt"/>
              <a:buNone/>
            </a:pPr>
            <a:r>
              <a:rPr lang="nl-NL" sz="3600" i="1" dirty="0"/>
              <a:t>(In het begin van het spel is dat automatisch zo, want je kunt niet hoger dan 20 gooien. Het is dus handig om je CO2 uitstoot te verlagen!)</a:t>
            </a:r>
          </a:p>
          <a:p>
            <a:pPr marL="0" indent="0">
              <a:buFont typeface="+mj-lt"/>
              <a:buNone/>
            </a:pPr>
            <a:endParaRPr lang="nl-NL" sz="3600" dirty="0"/>
          </a:p>
          <a:p>
            <a:pPr marL="0" indent="0">
              <a:buFont typeface="+mj-lt"/>
              <a:buNone/>
            </a:pPr>
            <a:endParaRPr lang="nl-NL" sz="3600" dirty="0"/>
          </a:p>
          <a:p>
            <a:pPr marL="0" indent="0">
              <a:buFont typeface="+mj-lt"/>
              <a:buNone/>
            </a:pPr>
            <a:r>
              <a:rPr lang="nl-NL" sz="3600" dirty="0"/>
              <a:t>Is de worp lager dan hun CO2 uitstoot?</a:t>
            </a:r>
          </a:p>
          <a:p>
            <a:pPr marL="457200" indent="-457200">
              <a:buFont typeface="+mj-lt"/>
              <a:buAutoNum type="arabicPeriod"/>
            </a:pPr>
            <a:endParaRPr lang="nl-NL" sz="3600" dirty="0"/>
          </a:p>
          <a:p>
            <a:pPr marL="0" indent="0">
              <a:buNone/>
            </a:pPr>
            <a:r>
              <a:rPr lang="nl-NL" sz="3600" b="1" dirty="0"/>
              <a:t>JA</a:t>
            </a:r>
            <a:r>
              <a:rPr lang="nl-NL" sz="3600" dirty="0"/>
              <a:t>: De opwarming van de aarde zorgt voor meer extreem weer en hogere gemiddelde temperaturen. Daardoor wordt de kans op periodes van droogte veel groter. Afgelopen jaren is het al een aantal keer voorgekomen dat er in zo’n periode van droogte niet gesproeid mocht worden. </a:t>
            </a:r>
          </a:p>
          <a:p>
            <a:pPr marL="0" indent="0">
              <a:buNone/>
            </a:pPr>
            <a:endParaRPr lang="nl-NL" sz="3600" dirty="0"/>
          </a:p>
          <a:p>
            <a:pPr marL="0" indent="0">
              <a:buNone/>
            </a:pPr>
            <a:r>
              <a:rPr lang="nl-NL" sz="3600" dirty="0"/>
              <a:t>Het team tekent een boze smiley in dit jaar erbij. </a:t>
            </a:r>
          </a:p>
          <a:p>
            <a:br>
              <a:rPr lang="nl-NL" sz="2800" dirty="0"/>
            </a:br>
            <a:r>
              <a:rPr lang="nl-NL" sz="2800" dirty="0"/>
              <a:t>Is de worp niet lager dan hun CO2 uitstoot? Dan gebeurt er niks!</a:t>
            </a:r>
            <a:endParaRPr lang="nl-NL" sz="1800" b="0" i="0" u="none" strike="noStrike" dirty="0">
              <a:solidFill>
                <a:srgbClr val="000000"/>
              </a:solidFill>
              <a:effectLst/>
              <a:latin typeface="Arial" panose="020B0604020202020204" pitchFamily="34" charset="0"/>
            </a:endParaRP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2</a:t>
            </a:fld>
            <a:endParaRPr lang="nl-NL"/>
          </a:p>
        </p:txBody>
      </p:sp>
    </p:spTree>
    <p:extLst>
      <p:ext uri="{BB962C8B-B14F-4D97-AF65-F5344CB8AC3E}">
        <p14:creationId xmlns:p14="http://schemas.microsoft.com/office/powerpoint/2010/main" val="36765958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mj-lt"/>
              <a:buNone/>
            </a:pPr>
            <a:r>
              <a:rPr lang="nl-NL" sz="3600" dirty="0"/>
              <a:t>Er komen steeds meer mensen in Nederland (en in de wereld). Dat betekent dat er meer plek nodig is om te wonen en meer eiwit nodig is voor die mensen.</a:t>
            </a:r>
          </a:p>
          <a:p>
            <a:pPr marL="0" indent="0">
              <a:buFont typeface="+mj-lt"/>
              <a:buNone/>
            </a:pPr>
            <a:endParaRPr lang="nl-NL" sz="3600" dirty="0"/>
          </a:p>
          <a:p>
            <a:pPr marL="0" marR="0" lvl="0" indent="0" algn="l" defTabSz="914400" rtl="0" eaLnBrk="1" fontAlgn="base" latinLnBrk="0" hangingPunct="1">
              <a:lnSpc>
                <a:spcPct val="100000"/>
              </a:lnSpc>
              <a:spcBef>
                <a:spcPct val="30000"/>
              </a:spcBef>
              <a:spcAft>
                <a:spcPct val="0"/>
              </a:spcAft>
              <a:buClrTx/>
              <a:buSzTx/>
              <a:buFont typeface="+mj-lt"/>
              <a:buNone/>
              <a:tabLst/>
              <a:defRPr/>
            </a:pPr>
            <a:r>
              <a:rPr lang="nl-NL" sz="3600" dirty="0"/>
              <a:t>Elk team pakt een huizenkaart en legt die op een geel of lichtgroen vakje. Het team moet ook het aantal eiwit en CO2 van dat vakje van hun totaal afhalen.</a:t>
            </a:r>
          </a:p>
          <a:p>
            <a:pPr marL="0" indent="0">
              <a:buFont typeface="+mj-lt"/>
              <a:buNone/>
            </a:pPr>
            <a:endParaRPr lang="nl-NL" sz="3600" dirty="0"/>
          </a:p>
          <a:p>
            <a:pPr marL="0" indent="0">
              <a:buFont typeface="+mj-lt"/>
              <a:buNone/>
            </a:pPr>
            <a:r>
              <a:rPr lang="nl-NL" sz="3600" dirty="0"/>
              <a:t>Daarnaast is vanaf nu 600 eiwit nodig in plaats van 500!</a:t>
            </a:r>
          </a:p>
          <a:p>
            <a:pPr marL="0" indent="0">
              <a:buFont typeface="+mj-lt"/>
              <a:buNone/>
            </a:pPr>
            <a:endParaRPr lang="nl-NL" sz="3600" dirty="0"/>
          </a:p>
          <a:p>
            <a:pPr marL="0" indent="0">
              <a:buFont typeface="+mj-lt"/>
              <a:buNone/>
            </a:pPr>
            <a:r>
              <a:rPr lang="nl-NL" sz="3600" dirty="0"/>
              <a:t>LET OP! Deze gebeurtenis vindt maar maximaal één keer plaats tijdens het spel. De tweede keer dat er 20 wordt gegooid, kun je dit negeren en opnieuw gooien voor een andere gebeurtenis.</a:t>
            </a: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20</a:t>
            </a:fld>
            <a:endParaRPr lang="nl-NL"/>
          </a:p>
        </p:txBody>
      </p:sp>
    </p:spTree>
    <p:extLst>
      <p:ext uri="{BB962C8B-B14F-4D97-AF65-F5344CB8AC3E}">
        <p14:creationId xmlns:p14="http://schemas.microsoft.com/office/powerpoint/2010/main" val="2950461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2800" dirty="0"/>
              <a:t>Aan het eind van het jaar schrijft de tijdbaas de hoeveelheid eiwit en CO2 op. Dit is af te lezen op het </a:t>
            </a:r>
            <a:r>
              <a:rPr lang="nl-NL" sz="2800" dirty="0" err="1"/>
              <a:t>telbord</a:t>
            </a:r>
            <a:r>
              <a:rPr lang="nl-NL" sz="2800" dirty="0"/>
              <a:t>.</a:t>
            </a:r>
          </a:p>
          <a:p>
            <a:endParaRPr lang="nl-NL" sz="2800" b="0" i="0" u="none" strike="noStrike" dirty="0">
              <a:solidFill>
                <a:srgbClr val="000000"/>
              </a:solidFill>
              <a:effectLst/>
              <a:latin typeface="Arial" panose="020B0604020202020204" pitchFamily="34" charset="0"/>
            </a:endParaRPr>
          </a:p>
          <a:p>
            <a:r>
              <a:rPr lang="nl-NL" sz="2800" b="0" i="0" u="none" strike="noStrike" dirty="0">
                <a:solidFill>
                  <a:srgbClr val="000000"/>
                </a:solidFill>
                <a:effectLst/>
                <a:latin typeface="Arial" panose="020B0604020202020204" pitchFamily="34" charset="0"/>
              </a:rPr>
              <a:t>Daarna kijken de teams of ze voldoende eiwit hebben en de tijdbaas tekent een blije of boze smiley. Ook kijken de teams of de CO2 uitstoot al 0 is, als dat het geval is kan er een blije smiley worden getekend.</a:t>
            </a:r>
          </a:p>
          <a:p>
            <a:endParaRPr lang="nl-NL" sz="2800" b="0" i="0" u="none" strike="noStrike" dirty="0">
              <a:solidFill>
                <a:srgbClr val="000000"/>
              </a:solidFill>
              <a:effectLst/>
              <a:latin typeface="Arial" panose="020B0604020202020204" pitchFamily="34" charset="0"/>
            </a:endParaRPr>
          </a:p>
          <a:p>
            <a:r>
              <a:rPr lang="nl-NL" sz="2800" b="0" i="0" u="none" strike="noStrike" dirty="0">
                <a:solidFill>
                  <a:srgbClr val="000000"/>
                </a:solidFill>
                <a:effectLst/>
                <a:latin typeface="Arial" panose="020B0604020202020204" pitchFamily="34" charset="0"/>
              </a:rPr>
              <a:t>De kaartenbaas vult de open kaarten weer aan (als dat nodig is).</a:t>
            </a:r>
          </a:p>
          <a:p>
            <a:endParaRPr lang="nl-NL" sz="2800" b="0" i="0" u="none" strike="noStrike" dirty="0">
              <a:solidFill>
                <a:srgbClr val="000000"/>
              </a:solidFill>
              <a:effectLst/>
              <a:latin typeface="Arial" panose="020B0604020202020204" pitchFamily="34" charset="0"/>
            </a:endParaRPr>
          </a:p>
          <a:p>
            <a:r>
              <a:rPr lang="nl-NL" sz="2800" b="0" i="0" u="none" strike="noStrike" dirty="0">
                <a:solidFill>
                  <a:srgbClr val="000000"/>
                </a:solidFill>
                <a:effectLst/>
                <a:latin typeface="Arial" panose="020B0604020202020204" pitchFamily="34" charset="0"/>
              </a:rPr>
              <a:t>Hierna is het jaar afgelopen en begint er een nieuw jaar. Op slide 22 vind je een overzicht van de stappen aan het begin van het jaar.</a:t>
            </a: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21</a:t>
            </a:fld>
            <a:endParaRPr lang="nl-NL"/>
          </a:p>
        </p:txBody>
      </p:sp>
    </p:spTree>
    <p:extLst>
      <p:ext uri="{BB962C8B-B14F-4D97-AF65-F5344CB8AC3E}">
        <p14:creationId xmlns:p14="http://schemas.microsoft.com/office/powerpoint/2010/main" val="35082295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1EADB8-8D9A-603A-5A79-556763966CF8}"/>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2A32E5A-BFC4-0A9C-E3E7-1E15BB830F49}"/>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984F6819-C268-D7CD-2B55-611ACFBF3F5C}"/>
              </a:ext>
            </a:extLst>
          </p:cNvPr>
          <p:cNvSpPr>
            <a:spLocks noGrp="1"/>
          </p:cNvSpPr>
          <p:nvPr>
            <p:ph type="body" idx="1"/>
          </p:nvPr>
        </p:nvSpPr>
        <p:spPr/>
        <p:txBody>
          <a:bodyPr/>
          <a:lstStyle/>
          <a:p>
            <a:pPr rtl="0">
              <a:spcBef>
                <a:spcPts val="0"/>
              </a:spcBef>
              <a:spcAft>
                <a:spcPts val="0"/>
              </a:spcAft>
            </a:pPr>
            <a:r>
              <a:rPr lang="nl-NL" sz="1800" b="0" i="0" u="none" strike="noStrike" dirty="0">
                <a:solidFill>
                  <a:srgbClr val="000000"/>
                </a:solidFill>
                <a:effectLst/>
                <a:latin typeface="Arial" panose="020B0604020202020204" pitchFamily="34" charset="0"/>
              </a:rPr>
              <a:t>Aan het begin van het jaar overleggen teams welke kaart ze willen neerleggen op het bord en waar.  </a:t>
            </a:r>
          </a:p>
          <a:p>
            <a:pPr rtl="0">
              <a:spcBef>
                <a:spcPts val="0"/>
              </a:spcBef>
              <a:spcAft>
                <a:spcPts val="0"/>
              </a:spcAft>
            </a:pPr>
            <a:endParaRPr lang="nl-NL" sz="1800" b="0" i="0" u="none" strike="noStrike" dirty="0">
              <a:solidFill>
                <a:srgbClr val="000000"/>
              </a:solidFill>
              <a:effectLst/>
              <a:latin typeface="Arial" panose="020B0604020202020204" pitchFamily="34" charset="0"/>
            </a:endParaRPr>
          </a:p>
          <a:p>
            <a:pPr rtl="0">
              <a:spcBef>
                <a:spcPts val="0"/>
              </a:spcBef>
              <a:spcAft>
                <a:spcPts val="0"/>
              </a:spcAft>
            </a:pPr>
            <a:r>
              <a:rPr lang="nl-NL" sz="1800" b="0" i="0" u="none" strike="noStrike" dirty="0">
                <a:solidFill>
                  <a:srgbClr val="000000"/>
                </a:solidFill>
                <a:effectLst/>
                <a:latin typeface="Arial" panose="020B0604020202020204" pitchFamily="34" charset="0"/>
              </a:rPr>
              <a:t>Teams mogen één van de open kaarten op een geel of groen vakje leggen. Uitzondering: visserij leg je op een watervakje. Teams mogen ook altijd een natuurkaart op een geel of groen vakje leggen.</a:t>
            </a:r>
          </a:p>
          <a:p>
            <a:pPr rtl="0">
              <a:spcBef>
                <a:spcPts val="0"/>
              </a:spcBef>
              <a:spcAft>
                <a:spcPts val="0"/>
              </a:spcAft>
            </a:pPr>
            <a:endParaRPr lang="nl-NL" sz="1800" b="0" i="0" u="none" strike="noStrike" dirty="0">
              <a:solidFill>
                <a:srgbClr val="000000"/>
              </a:solidFill>
              <a:effectLst/>
              <a:latin typeface="Arial" panose="020B0604020202020204" pitchFamily="34" charset="0"/>
            </a:endParaRPr>
          </a:p>
          <a:p>
            <a:pPr rtl="0">
              <a:spcBef>
                <a:spcPts val="0"/>
              </a:spcBef>
              <a:spcAft>
                <a:spcPts val="0"/>
              </a:spcAft>
            </a:pPr>
            <a:r>
              <a:rPr lang="nl-NL" sz="1800" b="0" i="0" u="none" strike="noStrike" dirty="0">
                <a:solidFill>
                  <a:srgbClr val="000000"/>
                </a:solidFill>
                <a:effectLst/>
                <a:latin typeface="Arial" panose="020B0604020202020204" pitchFamily="34" charset="0"/>
              </a:rPr>
              <a:t>De blokjesbaas past het </a:t>
            </a:r>
            <a:r>
              <a:rPr lang="nl-NL" sz="1800" b="0" i="0" u="none" strike="noStrike" dirty="0" err="1">
                <a:solidFill>
                  <a:srgbClr val="000000"/>
                </a:solidFill>
                <a:effectLst/>
                <a:latin typeface="Arial" panose="020B0604020202020204" pitchFamily="34" charset="0"/>
              </a:rPr>
              <a:t>telbord</a:t>
            </a:r>
            <a:r>
              <a:rPr lang="nl-NL" sz="1800" b="0" i="0" u="none" strike="noStrike" dirty="0">
                <a:solidFill>
                  <a:srgbClr val="000000"/>
                </a:solidFill>
                <a:effectLst/>
                <a:latin typeface="Arial" panose="020B0604020202020204" pitchFamily="34" charset="0"/>
              </a:rPr>
              <a:t> aan. Eerst eiwit en CO2 van het verdwijnende vakje eraf, dan eiwit en CO2 van het nieuwe kaartje erbij.</a:t>
            </a:r>
          </a:p>
          <a:p>
            <a:pPr rtl="0">
              <a:spcBef>
                <a:spcPts val="0"/>
              </a:spcBef>
              <a:spcAft>
                <a:spcPts val="0"/>
              </a:spcAft>
            </a:pPr>
            <a:endParaRPr lang="nl-NL" sz="1800" b="0" i="0" u="none" strike="noStrike" dirty="0">
              <a:solidFill>
                <a:srgbClr val="000000"/>
              </a:solidFill>
              <a:effectLst/>
              <a:latin typeface="Arial" panose="020B0604020202020204" pitchFamily="34" charset="0"/>
            </a:endParaRPr>
          </a:p>
          <a:p>
            <a:pPr rtl="0">
              <a:spcBef>
                <a:spcPts val="0"/>
              </a:spcBef>
              <a:spcAft>
                <a:spcPts val="0"/>
              </a:spcAft>
            </a:pPr>
            <a:r>
              <a:rPr lang="nl-NL" sz="1800" b="0" i="0" u="none" strike="noStrike" dirty="0">
                <a:solidFill>
                  <a:srgbClr val="000000"/>
                </a:solidFill>
                <a:effectLst/>
                <a:latin typeface="Arial" panose="020B0604020202020204" pitchFamily="34" charset="0"/>
              </a:rPr>
              <a:t>Als alle teams klaar zijn, gaat één team dobbelen (telkens een ander team). Zoek in deze </a:t>
            </a:r>
            <a:r>
              <a:rPr lang="nl-NL" sz="1800" b="0" i="0" u="none" strike="noStrike" dirty="0" err="1">
                <a:solidFill>
                  <a:srgbClr val="000000"/>
                </a:solidFill>
                <a:effectLst/>
                <a:latin typeface="Arial" panose="020B0604020202020204" pitchFamily="34" charset="0"/>
              </a:rPr>
              <a:t>powerpoint</a:t>
            </a:r>
            <a:r>
              <a:rPr lang="nl-NL" sz="1800" b="0" i="0" u="none" strike="noStrike" dirty="0">
                <a:solidFill>
                  <a:srgbClr val="000000"/>
                </a:solidFill>
                <a:effectLst/>
                <a:latin typeface="Arial" panose="020B0604020202020204" pitchFamily="34" charset="0"/>
              </a:rPr>
              <a:t> de slide op met hetzelfde nummer als de worp. Lees de gebeurtenis en geeft uitleg. Elk team kijkt of de gebeurtenis voor hun geldt. Zo ja, dan voeren ze de gevolgen uit.</a:t>
            </a:r>
          </a:p>
          <a:p>
            <a:pPr rtl="0">
              <a:spcBef>
                <a:spcPts val="0"/>
              </a:spcBef>
              <a:spcAft>
                <a:spcPts val="0"/>
              </a:spcAft>
            </a:pPr>
            <a:endParaRPr lang="nl-NL" sz="1800" b="0" i="0" u="none" strike="noStrike" dirty="0">
              <a:solidFill>
                <a:srgbClr val="000000"/>
              </a:solidFill>
              <a:effectLst/>
              <a:latin typeface="Arial" panose="020B0604020202020204" pitchFamily="34" charset="0"/>
            </a:endParaRPr>
          </a:p>
          <a:p>
            <a:pPr rtl="0">
              <a:spcBef>
                <a:spcPts val="0"/>
              </a:spcBef>
              <a:spcAft>
                <a:spcPts val="0"/>
              </a:spcAft>
            </a:pPr>
            <a:r>
              <a:rPr lang="nl-NL" sz="1800" b="0" i="0" u="none" strike="noStrike" dirty="0">
                <a:solidFill>
                  <a:srgbClr val="000000"/>
                </a:solidFill>
                <a:effectLst/>
                <a:latin typeface="Arial" panose="020B0604020202020204" pitchFamily="34" charset="0"/>
              </a:rPr>
              <a:t>Op slide 21 vind je wat er na de gebeurtenis aan het eind van een jaar gebeurt.</a:t>
            </a:r>
            <a:endParaRPr lang="nl-NL" sz="2800" b="0" dirty="0">
              <a:effectLst/>
            </a:endParaRPr>
          </a:p>
          <a:p>
            <a:pPr rtl="0">
              <a:spcBef>
                <a:spcPts val="1800"/>
              </a:spcBef>
              <a:spcAft>
                <a:spcPts val="600"/>
              </a:spcAft>
            </a:pPr>
            <a:endParaRPr lang="nl-NL" sz="2800" dirty="0"/>
          </a:p>
          <a:p>
            <a:pPr rtl="0">
              <a:spcBef>
                <a:spcPts val="1800"/>
              </a:spcBef>
              <a:spcAft>
                <a:spcPts val="600"/>
              </a:spcAft>
            </a:pPr>
            <a:br>
              <a:rPr lang="nl-NL" sz="2800" dirty="0"/>
            </a:br>
            <a:endParaRPr lang="nl-NL" sz="1800" dirty="0"/>
          </a:p>
        </p:txBody>
      </p:sp>
      <p:sp>
        <p:nvSpPr>
          <p:cNvPr id="4" name="Tijdelijke aanduiding voor dianummer 3">
            <a:extLst>
              <a:ext uri="{FF2B5EF4-FFF2-40B4-BE49-F238E27FC236}">
                <a16:creationId xmlns:a16="http://schemas.microsoft.com/office/drawing/2014/main" id="{FB2A2094-0741-1217-1677-180E75F23287}"/>
              </a:ext>
            </a:extLst>
          </p:cNvPr>
          <p:cNvSpPr>
            <a:spLocks noGrp="1"/>
          </p:cNvSpPr>
          <p:nvPr>
            <p:ph type="sldNum" sz="quarter" idx="5"/>
          </p:nvPr>
        </p:nvSpPr>
        <p:spPr/>
        <p:txBody>
          <a:bodyPr/>
          <a:lstStyle/>
          <a:p>
            <a:pPr>
              <a:defRPr/>
            </a:pPr>
            <a:fld id="{D72EF5D1-4C40-46D5-A76E-C2C439B27382}" type="slidenum">
              <a:rPr lang="nl-NL" smtClean="0"/>
              <a:pPr>
                <a:defRPr/>
              </a:pPr>
              <a:t>22</a:t>
            </a:fld>
            <a:endParaRPr lang="nl-NL"/>
          </a:p>
        </p:txBody>
      </p:sp>
    </p:spTree>
    <p:extLst>
      <p:ext uri="{BB962C8B-B14F-4D97-AF65-F5344CB8AC3E}">
        <p14:creationId xmlns:p14="http://schemas.microsoft.com/office/powerpoint/2010/main" val="2095674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mj-lt"/>
              <a:buNone/>
            </a:pPr>
            <a:r>
              <a:rPr lang="nl-NL" sz="3600" dirty="0"/>
              <a:t>Elk team gooit met de dobbelsteen.</a:t>
            </a:r>
          </a:p>
          <a:p>
            <a:pPr marL="0" indent="0">
              <a:buFont typeface="+mj-lt"/>
              <a:buNone/>
            </a:pPr>
            <a:r>
              <a:rPr lang="nl-NL" sz="3600" dirty="0"/>
              <a:t>Ze kijken of hun gegooide aantal lager is dan hun CO2-uitstoot. </a:t>
            </a:r>
          </a:p>
          <a:p>
            <a:pPr marL="0" indent="0">
              <a:buFont typeface="+mj-lt"/>
              <a:buNone/>
            </a:pPr>
            <a:r>
              <a:rPr lang="nl-NL" sz="3600" i="1" dirty="0"/>
              <a:t>(In het begin van het spel is dat automatisch zo, want je kunt niet hoger dan 20 gooien. Het is dus handig om je CO2 uitstoot te verlagen!)</a:t>
            </a:r>
          </a:p>
          <a:p>
            <a:pPr marL="0" indent="0">
              <a:buFont typeface="+mj-lt"/>
              <a:buNone/>
            </a:pPr>
            <a:endParaRPr lang="nl-NL" sz="3600" dirty="0"/>
          </a:p>
          <a:p>
            <a:pPr marL="0" indent="0">
              <a:buFont typeface="+mj-lt"/>
              <a:buNone/>
            </a:pPr>
            <a:endParaRPr lang="nl-NL" sz="3600" dirty="0"/>
          </a:p>
          <a:p>
            <a:pPr marL="0" indent="0">
              <a:buFont typeface="+mj-lt"/>
              <a:buNone/>
            </a:pPr>
            <a:r>
              <a:rPr lang="nl-NL" sz="3600" dirty="0"/>
              <a:t>Is de worp lager dan hun CO2 uitstoot?</a:t>
            </a:r>
          </a:p>
          <a:p>
            <a:pPr marL="457200" indent="-457200">
              <a:buFont typeface="+mj-lt"/>
              <a:buAutoNum type="arabicPeriod"/>
            </a:pPr>
            <a:endParaRPr lang="nl-NL" sz="3600" dirty="0"/>
          </a:p>
          <a:p>
            <a:pPr marL="0" indent="0">
              <a:buNone/>
            </a:pPr>
            <a:r>
              <a:rPr lang="nl-NL" sz="3600" b="1" dirty="0"/>
              <a:t>JA</a:t>
            </a:r>
            <a:r>
              <a:rPr lang="nl-NL" sz="3600" dirty="0"/>
              <a:t>: De opwarming van de aarde zorgt onder andere voor meer extreem weer zoals heftige regenbuien en stormen. In een heel korte periode is er zoveel neerslag dat het water niet op tijd weggevoerd kan worden en er overstromingen ontstaan.</a:t>
            </a:r>
          </a:p>
          <a:p>
            <a:pPr marL="0" indent="0">
              <a:buNone/>
            </a:pPr>
            <a:endParaRPr lang="nl-NL" sz="3600" dirty="0"/>
          </a:p>
          <a:p>
            <a:pPr marL="0" indent="0">
              <a:buNone/>
            </a:pPr>
            <a:r>
              <a:rPr lang="nl-NL" sz="3600" dirty="0"/>
              <a:t>Het team legt een waterkaart op een geel of lichtgroen vakje. Dat betekent dat daar geen akkerbouw of veeteelt meer kan. Het team moet dus ook het aantal eiwit en CO2 van hun totaal afhalen.</a:t>
            </a:r>
          </a:p>
          <a:p>
            <a:br>
              <a:rPr lang="nl-NL" sz="2800" dirty="0"/>
            </a:br>
            <a:r>
              <a:rPr lang="nl-NL" sz="2800" dirty="0"/>
              <a:t>Is de worp niet lager dan hun CO2 uitstoot? Dan gebeurt er niks!</a:t>
            </a:r>
            <a:endParaRPr lang="nl-NL" sz="1800" b="0" i="0" u="none" strike="noStrike" dirty="0">
              <a:solidFill>
                <a:srgbClr val="000000"/>
              </a:solidFill>
              <a:effectLst/>
              <a:latin typeface="Arial" panose="020B0604020202020204" pitchFamily="34" charset="0"/>
            </a:endParaRP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3</a:t>
            </a:fld>
            <a:endParaRPr lang="nl-NL"/>
          </a:p>
        </p:txBody>
      </p:sp>
    </p:spTree>
    <p:extLst>
      <p:ext uri="{BB962C8B-B14F-4D97-AF65-F5344CB8AC3E}">
        <p14:creationId xmlns:p14="http://schemas.microsoft.com/office/powerpoint/2010/main" val="1694013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mj-lt"/>
              <a:buNone/>
            </a:pPr>
            <a:r>
              <a:rPr lang="nl-NL" sz="3600" dirty="0"/>
              <a:t>Elk team gooit met de dobbelsteen.</a:t>
            </a:r>
          </a:p>
          <a:p>
            <a:pPr marL="0" indent="0">
              <a:buFont typeface="+mj-lt"/>
              <a:buNone/>
            </a:pPr>
            <a:r>
              <a:rPr lang="nl-NL" sz="3600" dirty="0"/>
              <a:t>Ze kijken of hun gegooide aantal lager is dan hun CO2-uitstoot. </a:t>
            </a:r>
          </a:p>
          <a:p>
            <a:pPr marL="0" indent="0">
              <a:buFont typeface="+mj-lt"/>
              <a:buNone/>
            </a:pPr>
            <a:r>
              <a:rPr lang="nl-NL" sz="3600" i="1" dirty="0"/>
              <a:t>(In het begin van het spel is dat automatisch zo, want je kunt niet hoger dan 20 gooien. Het is dus handig om je CO2 uitstoot te verlagen!)</a:t>
            </a:r>
          </a:p>
          <a:p>
            <a:pPr marL="0" indent="0">
              <a:buFont typeface="+mj-lt"/>
              <a:buNone/>
            </a:pPr>
            <a:endParaRPr lang="nl-NL" sz="3600" dirty="0"/>
          </a:p>
          <a:p>
            <a:pPr marL="0" indent="0">
              <a:buFont typeface="+mj-lt"/>
              <a:buNone/>
            </a:pPr>
            <a:endParaRPr lang="nl-NL" sz="3600" dirty="0"/>
          </a:p>
          <a:p>
            <a:pPr marL="0" indent="0">
              <a:buFont typeface="+mj-lt"/>
              <a:buNone/>
            </a:pPr>
            <a:r>
              <a:rPr lang="nl-NL" sz="3600" dirty="0"/>
              <a:t>Is de worp lager dan hun CO2 uitstoot?</a:t>
            </a:r>
          </a:p>
          <a:p>
            <a:pPr marL="457200" indent="-457200">
              <a:buFont typeface="+mj-lt"/>
              <a:buAutoNum type="arabicPeriod"/>
            </a:pPr>
            <a:endParaRPr lang="nl-NL" sz="3600" dirty="0"/>
          </a:p>
          <a:p>
            <a:pPr marL="0" indent="0">
              <a:buNone/>
            </a:pPr>
            <a:r>
              <a:rPr lang="nl-NL" sz="3600" b="1" dirty="0"/>
              <a:t>JA</a:t>
            </a:r>
            <a:r>
              <a:rPr lang="nl-NL" sz="3600" dirty="0"/>
              <a:t>: De opwarming van de aarde zorgt onder andere voor een stijging van de zeespiegel. Dat komt omdat veel ijs smelt en er meer water in de oceanen komt. Nederland ligt al heel laag, dus dat zorgt makkelijk voor overstromingen.</a:t>
            </a:r>
          </a:p>
          <a:p>
            <a:pPr marL="0" indent="0">
              <a:buNone/>
            </a:pPr>
            <a:endParaRPr lang="nl-NL" sz="3600" dirty="0"/>
          </a:p>
          <a:p>
            <a:pPr marL="0" indent="0">
              <a:buNone/>
            </a:pPr>
            <a:r>
              <a:rPr lang="nl-NL" sz="3600" dirty="0"/>
              <a:t>Het team legt een zeekaart op een geel of lichtgroen vakje, grenzend aan de zee. Dat betekent dat daar geen akkerbouw of veeteelt meer kan. Het team moet dus ook het aantal eiwit en CO2 van hun totaal afhalen.</a:t>
            </a:r>
          </a:p>
          <a:p>
            <a:br>
              <a:rPr lang="nl-NL" sz="2800" dirty="0"/>
            </a:br>
            <a:r>
              <a:rPr lang="nl-NL" sz="2800" dirty="0"/>
              <a:t>Is de worp niet lager dan hun CO2 uitstoot? Dan gebeurt er niks!</a:t>
            </a:r>
            <a:endParaRPr lang="nl-NL" sz="1800" b="0" i="0" u="none" strike="noStrike" dirty="0">
              <a:solidFill>
                <a:srgbClr val="000000"/>
              </a:solidFill>
              <a:effectLst/>
              <a:latin typeface="Arial" panose="020B0604020202020204" pitchFamily="34" charset="0"/>
            </a:endParaRP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4</a:t>
            </a:fld>
            <a:endParaRPr lang="nl-NL"/>
          </a:p>
        </p:txBody>
      </p:sp>
    </p:spTree>
    <p:extLst>
      <p:ext uri="{BB962C8B-B14F-4D97-AF65-F5344CB8AC3E}">
        <p14:creationId xmlns:p14="http://schemas.microsoft.com/office/powerpoint/2010/main" val="2572210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mj-lt"/>
              <a:buNone/>
            </a:pPr>
            <a:r>
              <a:rPr lang="nl-NL" sz="3600" dirty="0"/>
              <a:t>Elk team gooit met de dobbelsteen.</a:t>
            </a:r>
          </a:p>
          <a:p>
            <a:pPr marL="0" indent="0">
              <a:buFont typeface="+mj-lt"/>
              <a:buNone/>
            </a:pPr>
            <a:r>
              <a:rPr lang="nl-NL" sz="3600" dirty="0"/>
              <a:t>Ze kijken of hun gegooide aantal lager is dan hun CO2-uitstoot. </a:t>
            </a:r>
          </a:p>
          <a:p>
            <a:pPr marL="0" indent="0">
              <a:buFont typeface="+mj-lt"/>
              <a:buNone/>
            </a:pPr>
            <a:r>
              <a:rPr lang="nl-NL" sz="3600" i="1" dirty="0"/>
              <a:t>(In het begin van het spel is dat automatisch zo, want je kunt niet hoger dan 20 gooien. Het is dus handig om je CO2 uitstoot te verlagen!)</a:t>
            </a:r>
          </a:p>
          <a:p>
            <a:pPr marL="0" indent="0">
              <a:buFont typeface="+mj-lt"/>
              <a:buNone/>
            </a:pPr>
            <a:endParaRPr lang="nl-NL" sz="3600" dirty="0"/>
          </a:p>
          <a:p>
            <a:pPr marL="0" indent="0">
              <a:buFont typeface="+mj-lt"/>
              <a:buNone/>
            </a:pPr>
            <a:endParaRPr lang="nl-NL" sz="3600" dirty="0"/>
          </a:p>
          <a:p>
            <a:pPr marL="0" indent="0">
              <a:buFont typeface="+mj-lt"/>
              <a:buNone/>
            </a:pPr>
            <a:r>
              <a:rPr lang="nl-NL" sz="3600" dirty="0"/>
              <a:t>Is de worp lager dan hun CO2 uitstoot?</a:t>
            </a:r>
          </a:p>
          <a:p>
            <a:pPr marL="457200" indent="-457200">
              <a:buFont typeface="+mj-lt"/>
              <a:buAutoNum type="arabicPeriod"/>
            </a:pPr>
            <a:endParaRPr lang="nl-NL" sz="3600" dirty="0"/>
          </a:p>
          <a:p>
            <a:pPr marL="0" indent="0">
              <a:buNone/>
            </a:pPr>
            <a:r>
              <a:rPr lang="nl-NL" sz="3600" b="1" dirty="0"/>
              <a:t>JA</a:t>
            </a:r>
            <a:r>
              <a:rPr lang="nl-NL" sz="3600" dirty="0"/>
              <a:t>: De opwarming van de aarde zorgt onder andere voor veel meer kans op extreem weer, zoals hevige regenval, storm, droogte en hittegolven. Dat zorgt voor veel schade en de oogsten mislukken dan vaker.</a:t>
            </a:r>
          </a:p>
          <a:p>
            <a:pPr marL="0" indent="0">
              <a:buNone/>
            </a:pPr>
            <a:endParaRPr lang="nl-NL" sz="3600" dirty="0"/>
          </a:p>
          <a:p>
            <a:pPr marL="0" indent="0">
              <a:buNone/>
            </a:pPr>
            <a:r>
              <a:rPr lang="nl-NL" sz="3600" dirty="0"/>
              <a:t>Het team tekent een boze smiley in dit jaar erbij. </a:t>
            </a:r>
          </a:p>
          <a:p>
            <a:br>
              <a:rPr lang="nl-NL" sz="2800" dirty="0"/>
            </a:br>
            <a:r>
              <a:rPr lang="nl-NL" sz="2800" dirty="0"/>
              <a:t>Is de worp niet lager dan hun CO2 uitstoot? Dan gebeurt er niks!</a:t>
            </a:r>
            <a:endParaRPr lang="nl-NL" sz="1800" b="0" i="0" u="none" strike="noStrike" dirty="0">
              <a:solidFill>
                <a:srgbClr val="000000"/>
              </a:solidFill>
              <a:effectLst/>
              <a:latin typeface="Arial" panose="020B0604020202020204" pitchFamily="34" charset="0"/>
            </a:endParaRP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5</a:t>
            </a:fld>
            <a:endParaRPr lang="nl-NL"/>
          </a:p>
        </p:txBody>
      </p:sp>
    </p:spTree>
    <p:extLst>
      <p:ext uri="{BB962C8B-B14F-4D97-AF65-F5344CB8AC3E}">
        <p14:creationId xmlns:p14="http://schemas.microsoft.com/office/powerpoint/2010/main" val="20858707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mj-lt"/>
              <a:buNone/>
            </a:pPr>
            <a:r>
              <a:rPr lang="nl-NL" sz="3600" dirty="0"/>
              <a:t>Elk team gooit met de dobbelsteen.</a:t>
            </a:r>
          </a:p>
          <a:p>
            <a:pPr marL="0" indent="0">
              <a:buFont typeface="+mj-lt"/>
              <a:buNone/>
            </a:pPr>
            <a:r>
              <a:rPr lang="nl-NL" sz="3600" dirty="0"/>
              <a:t>Ze kijken of hun gegooide aantal lager is dan hun CO2-uitstoot. </a:t>
            </a:r>
          </a:p>
          <a:p>
            <a:pPr marL="0" indent="0">
              <a:buFont typeface="+mj-lt"/>
              <a:buNone/>
            </a:pPr>
            <a:r>
              <a:rPr lang="nl-NL" sz="3600" i="1" dirty="0"/>
              <a:t>(In het begin van het spel is dat automatisch zo, want je kunt niet hoger dan 20 gooien. Het is dus handig om je CO2 uitstoot te verlagen!)</a:t>
            </a:r>
          </a:p>
          <a:p>
            <a:pPr marL="0" indent="0">
              <a:buFont typeface="+mj-lt"/>
              <a:buNone/>
            </a:pPr>
            <a:endParaRPr lang="nl-NL" sz="3600" dirty="0"/>
          </a:p>
          <a:p>
            <a:pPr marL="0" indent="0">
              <a:buFont typeface="+mj-lt"/>
              <a:buNone/>
            </a:pPr>
            <a:endParaRPr lang="nl-NL" sz="3600" dirty="0"/>
          </a:p>
          <a:p>
            <a:pPr marL="0" indent="0">
              <a:buFont typeface="+mj-lt"/>
              <a:buNone/>
            </a:pPr>
            <a:r>
              <a:rPr lang="nl-NL" sz="3600" dirty="0"/>
              <a:t>Is de worp lager dan hun CO2 uitstoot?</a:t>
            </a:r>
          </a:p>
          <a:p>
            <a:pPr marL="457200" indent="-457200">
              <a:buFont typeface="+mj-lt"/>
              <a:buAutoNum type="arabicPeriod"/>
            </a:pPr>
            <a:endParaRPr lang="nl-NL" sz="3600" dirty="0"/>
          </a:p>
          <a:p>
            <a:pPr marL="0" indent="0">
              <a:buNone/>
            </a:pPr>
            <a:r>
              <a:rPr lang="nl-NL" sz="3600" b="1" dirty="0"/>
              <a:t>JA</a:t>
            </a:r>
            <a:r>
              <a:rPr lang="nl-NL" sz="3600" dirty="0"/>
              <a:t>: De opwarming van de aarde zorgt onder andere voor veel meer kans op extreem weer, zoals hevige regenval, storm, droogte en hittegolven. Dat zorgt voor veel schade en de oogsten mislukken dan vaker.</a:t>
            </a:r>
          </a:p>
          <a:p>
            <a:pPr marL="0" indent="0">
              <a:buNone/>
            </a:pPr>
            <a:endParaRPr lang="nl-NL" sz="3600" dirty="0"/>
          </a:p>
          <a:p>
            <a:pPr marL="0" indent="0">
              <a:buNone/>
            </a:pPr>
            <a:r>
              <a:rPr lang="nl-NL" sz="3600" dirty="0"/>
              <a:t>Het team tekent een boze smiley in dit jaar erbij. </a:t>
            </a:r>
          </a:p>
          <a:p>
            <a:br>
              <a:rPr lang="nl-NL" sz="2800" dirty="0"/>
            </a:br>
            <a:r>
              <a:rPr lang="nl-NL" sz="2800" dirty="0"/>
              <a:t>Is de worp niet lager dan hun CO2 uitstoot? Dan gebeurt er niks!</a:t>
            </a:r>
            <a:endParaRPr lang="nl-NL" sz="1800" b="0" i="0" u="none" strike="noStrike" dirty="0">
              <a:solidFill>
                <a:srgbClr val="000000"/>
              </a:solidFill>
              <a:effectLst/>
              <a:latin typeface="Arial" panose="020B0604020202020204" pitchFamily="34" charset="0"/>
            </a:endParaRP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6</a:t>
            </a:fld>
            <a:endParaRPr lang="nl-NL"/>
          </a:p>
        </p:txBody>
      </p:sp>
    </p:spTree>
    <p:extLst>
      <p:ext uri="{BB962C8B-B14F-4D97-AF65-F5344CB8AC3E}">
        <p14:creationId xmlns:p14="http://schemas.microsoft.com/office/powerpoint/2010/main" val="55975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br>
              <a:rPr lang="nl-NL" sz="2800" dirty="0"/>
            </a:br>
            <a:r>
              <a:rPr lang="nl-NL" sz="2800" dirty="0"/>
              <a:t>CO2 uitstoot en de bijbehorende opwarming van de aarde  is voor alle landen in de wereld een probleem. Daarom hebben alle landen samen afgesproken om hun CO2-uitstoot te verminderen. Binnen Europa hebben landen ook afgesproken om te zorgen voor minder stikstof, omdat het anders heel slecht gaat met de natuur. Aan deze afspraken moet Nederland zich houden!</a:t>
            </a:r>
          </a:p>
          <a:p>
            <a:endParaRPr lang="nl-NL" sz="2800" dirty="0"/>
          </a:p>
          <a:p>
            <a:r>
              <a:rPr lang="nl-NL" sz="2800" dirty="0"/>
              <a:t>Bekijk met de teams in welk jaar jullie zitten en wat de bijbehorende CO2 norm is.</a:t>
            </a:r>
          </a:p>
          <a:p>
            <a:endParaRPr lang="nl-NL" sz="2800" dirty="0"/>
          </a:p>
          <a:p>
            <a:r>
              <a:rPr lang="nl-NL" sz="2800" dirty="0"/>
              <a:t>Heeft een team hoger dan de norm? Dan moeten ze het veld met de hoogste CO2 uitstoot braakleggen. Dat doen ze door een kaartje omgekeerd op te leggen of door het kaartje zelf om te draaien. Dat betekent dat daar geen akkerbouw of veeteelt meer kan. Het team moet dus ook het aantal eiwit en CO2 van hun totaal afhalen.</a:t>
            </a:r>
          </a:p>
          <a:p>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7</a:t>
            </a:fld>
            <a:endParaRPr lang="nl-NL"/>
          </a:p>
        </p:txBody>
      </p:sp>
    </p:spTree>
    <p:extLst>
      <p:ext uri="{BB962C8B-B14F-4D97-AF65-F5344CB8AC3E}">
        <p14:creationId xmlns:p14="http://schemas.microsoft.com/office/powerpoint/2010/main" val="44719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4000" b="0" i="0" dirty="0">
                <a:solidFill>
                  <a:srgbClr val="0D0D0D"/>
                </a:solidFill>
                <a:effectLst/>
                <a:highlight>
                  <a:srgbClr val="FFFFFF"/>
                </a:highlight>
                <a:latin typeface="Söhne"/>
              </a:rPr>
              <a:t>Varkenspest is een ziekte die alleen bij varkens voorkomt. Het is een soort griep, maar dan voor varkens. Mensen kunnen er niet ziek van worden, maar voor varkens is het heel gevaarlijk.</a:t>
            </a:r>
            <a:endParaRPr lang="nl-NL" sz="2800" dirty="0"/>
          </a:p>
          <a:p>
            <a:endParaRPr lang="nl-NL" sz="280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nl-NL" sz="2800" dirty="0"/>
              <a:t>Heeft een team één of meer vakjes met varkens? Dan moeten ze één vakje met varkens braakleggen. Dat doen ze door een kaartje omgekeerd op te leggen of door het kaartje zelf om te draaien. Dat betekent dat daar geen veeteelt meer kan. Het team moet dus ook het aantal eiwit en CO2 van hun totaal afhalen.</a:t>
            </a: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8</a:t>
            </a:fld>
            <a:endParaRPr lang="nl-NL"/>
          </a:p>
        </p:txBody>
      </p:sp>
    </p:spTree>
    <p:extLst>
      <p:ext uri="{BB962C8B-B14F-4D97-AF65-F5344CB8AC3E}">
        <p14:creationId xmlns:p14="http://schemas.microsoft.com/office/powerpoint/2010/main" val="1789781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6600" b="0" i="0" dirty="0">
                <a:solidFill>
                  <a:srgbClr val="0D0D0D"/>
                </a:solidFill>
                <a:effectLst/>
                <a:highlight>
                  <a:srgbClr val="FFFFFF"/>
                </a:highlight>
                <a:latin typeface="Söhne"/>
              </a:rPr>
              <a:t>Vogelgriep is een ziekte die vogels ziek maakt. Het is een soort griep, maar dan voor vogels. Sommige mensen noemen het ook wel "vogelpest". Mensen kunnen soms ook vogelgriep krijgen, maar dat gebeurt niet vaak.</a:t>
            </a:r>
          </a:p>
          <a:p>
            <a:endParaRPr lang="nl-NL" sz="3600"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nl-NL" sz="3600" dirty="0"/>
              <a:t>Heeft een team één of meer vakjes met kippen? Dan moeten ze één vakje met kippen braakleggen. Dat doen ze door een kaartje omgekeerd op te leggen of door het kaartje zelf om te draaien. Dat betekent dat daar geen veeteelt meer kan. Het team moet dus ook het aantal eiwit en CO2 van hun totaal afhalen.</a:t>
            </a:r>
          </a:p>
          <a:p>
            <a:br>
              <a:rPr lang="nl-NL" sz="2800" dirty="0"/>
            </a:br>
            <a:endParaRPr lang="nl-NL" sz="1800" b="0" i="0" u="none" strike="noStrike" dirty="0">
              <a:solidFill>
                <a:srgbClr val="000000"/>
              </a:solidFill>
              <a:effectLst/>
              <a:latin typeface="Arial" panose="020B0604020202020204" pitchFamily="34" charset="0"/>
            </a:endParaRPr>
          </a:p>
        </p:txBody>
      </p:sp>
      <p:sp>
        <p:nvSpPr>
          <p:cNvPr id="4" name="Tijdelijke aanduiding voor dianummer 3"/>
          <p:cNvSpPr>
            <a:spLocks noGrp="1"/>
          </p:cNvSpPr>
          <p:nvPr>
            <p:ph type="sldNum" sz="quarter" idx="5"/>
          </p:nvPr>
        </p:nvSpPr>
        <p:spPr/>
        <p:txBody>
          <a:bodyPr/>
          <a:lstStyle/>
          <a:p>
            <a:pPr>
              <a:defRPr/>
            </a:pPr>
            <a:fld id="{D72EF5D1-4C40-46D5-A76E-C2C439B27382}" type="slidenum">
              <a:rPr lang="nl-NL" smtClean="0"/>
              <a:pPr>
                <a:defRPr/>
              </a:pPr>
              <a:t>9</a:t>
            </a:fld>
            <a:endParaRPr lang="nl-NL"/>
          </a:p>
        </p:txBody>
      </p:sp>
    </p:spTree>
    <p:extLst>
      <p:ext uri="{BB962C8B-B14F-4D97-AF65-F5344CB8AC3E}">
        <p14:creationId xmlns:p14="http://schemas.microsoft.com/office/powerpoint/2010/main" val="1098516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oorblad">
    <p:bg>
      <p:bgPr>
        <a:blipFill rotWithShape="1">
          <a:blip r:embed="rId2" cstate="print">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935999" y="2159999"/>
            <a:ext cx="7704000" cy="817200"/>
          </a:xfrm>
          <a:prstGeom prst="rect">
            <a:avLst/>
          </a:prstGeom>
        </p:spPr>
        <p:txBody>
          <a:bodyPr vert="horz" lIns="0" tIns="0" rIns="0" bIns="0"/>
          <a:lstStyle>
            <a:lvl1pPr>
              <a:defRPr sz="5000" b="1" i="0" baseline="0">
                <a:solidFill>
                  <a:srgbClr val="FFFFFF"/>
                </a:solidFill>
                <a:latin typeface="Arial"/>
                <a:cs typeface="Arial"/>
              </a:defRPr>
            </a:lvl1pPr>
          </a:lstStyle>
          <a:p>
            <a:r>
              <a:rPr lang="nl-NL" dirty="0"/>
              <a:t>Titel van presentatie</a:t>
            </a:r>
          </a:p>
        </p:txBody>
      </p:sp>
      <p:sp>
        <p:nvSpPr>
          <p:cNvPr id="6" name="Tijdelijke aanduiding voor tekst 5"/>
          <p:cNvSpPr>
            <a:spLocks noGrp="1"/>
          </p:cNvSpPr>
          <p:nvPr>
            <p:ph type="body" sz="quarter" idx="10" hasCustomPrompt="1"/>
          </p:nvPr>
        </p:nvSpPr>
        <p:spPr>
          <a:xfrm>
            <a:off x="935999" y="2977199"/>
            <a:ext cx="7704000" cy="882000"/>
          </a:xfrm>
          <a:prstGeom prst="rect">
            <a:avLst/>
          </a:prstGeom>
        </p:spPr>
        <p:txBody>
          <a:bodyPr vert="horz" lIns="0" tIns="0" rIns="0" bIns="0"/>
          <a:lstStyle>
            <a:lvl1pPr marL="0" indent="0">
              <a:buFont typeface="Arial"/>
              <a:buNone/>
              <a:defRPr sz="3400" baseline="0">
                <a:solidFill>
                  <a:srgbClr val="FFFFFF"/>
                </a:solidFill>
              </a:defRPr>
            </a:lvl1pPr>
            <a:lvl2pPr marL="457200" indent="0">
              <a:buFont typeface="Arial"/>
              <a:buNone/>
              <a:defRPr/>
            </a:lvl2pPr>
            <a:lvl3pPr marL="914400" indent="0">
              <a:buFont typeface="Arial"/>
              <a:buNone/>
              <a:defRPr/>
            </a:lvl3pPr>
            <a:lvl4pPr marL="1371600" indent="0">
              <a:buFont typeface="Arial"/>
              <a:buNone/>
              <a:defRPr/>
            </a:lvl4pPr>
            <a:lvl5pPr marL="1828800" indent="0">
              <a:buFont typeface="Arial"/>
              <a:buNone/>
              <a:defRPr/>
            </a:lvl5pPr>
          </a:lstStyle>
          <a:p>
            <a:pPr lvl="0"/>
            <a:r>
              <a:rPr lang="nl-NL" dirty="0"/>
              <a:t>Subtitel</a:t>
            </a:r>
          </a:p>
        </p:txBody>
      </p:sp>
      <p:sp>
        <p:nvSpPr>
          <p:cNvPr id="14" name="Tijdelijke aanduiding voor datum 13"/>
          <p:cNvSpPr>
            <a:spLocks noGrp="1"/>
          </p:cNvSpPr>
          <p:nvPr>
            <p:ph type="dt" sz="half" idx="11"/>
          </p:nvPr>
        </p:nvSpPr>
        <p:spPr>
          <a:xfrm>
            <a:off x="936001" y="4801500"/>
            <a:ext cx="1364941" cy="342000"/>
          </a:xfrm>
        </p:spPr>
        <p:txBody>
          <a:bodyPr lIns="0" tIns="0" rIns="0" bIns="0" anchor="t" anchorCtr="0"/>
          <a:lstStyle>
            <a:lvl1pPr>
              <a:defRPr sz="1100">
                <a:solidFill>
                  <a:srgbClr val="FFFFFF"/>
                </a:solidFill>
              </a:defRPr>
            </a:lvl1pPr>
          </a:lstStyle>
          <a:p>
            <a:fld id="{0E8FEAC5-E696-4006-BCE4-2EC71C277B36}" type="datetime4">
              <a:rPr lang="nl-NL" smtClean="0"/>
              <a:t>1 oktober 2024</a:t>
            </a:fld>
            <a:endParaRPr lang="nl-NL"/>
          </a:p>
        </p:txBody>
      </p:sp>
    </p:spTree>
    <p:extLst>
      <p:ext uri="{BB962C8B-B14F-4D97-AF65-F5344CB8AC3E}">
        <p14:creationId xmlns:p14="http://schemas.microsoft.com/office/powerpoint/2010/main" val="602658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volgblad 1 zonder foto">
    <p:spTree>
      <p:nvGrpSpPr>
        <p:cNvPr id="1" name=""/>
        <p:cNvGrpSpPr/>
        <p:nvPr/>
      </p:nvGrpSpPr>
      <p:grpSpPr>
        <a:xfrm>
          <a:off x="0" y="0"/>
          <a:ext cx="0" cy="0"/>
          <a:chOff x="0" y="0"/>
          <a:chExt cx="0" cy="0"/>
        </a:xfrm>
      </p:grpSpPr>
      <p:sp>
        <p:nvSpPr>
          <p:cNvPr id="14" name="Tijdelijke aanduiding voor datum 13"/>
          <p:cNvSpPr>
            <a:spLocks noGrp="1"/>
          </p:cNvSpPr>
          <p:nvPr>
            <p:ph type="dt" sz="half" idx="11"/>
          </p:nvPr>
        </p:nvSpPr>
        <p:spPr>
          <a:xfrm>
            <a:off x="936001" y="4801500"/>
            <a:ext cx="1364941" cy="342000"/>
          </a:xfrm>
        </p:spPr>
        <p:txBody>
          <a:bodyPr lIns="0" tIns="0" rIns="0" bIns="0" anchor="t" anchorCtr="0"/>
          <a:lstStyle>
            <a:lvl1pPr>
              <a:defRPr sz="1100">
                <a:solidFill>
                  <a:schemeClr val="tx1"/>
                </a:solidFill>
              </a:defRPr>
            </a:lvl1pPr>
          </a:lstStyle>
          <a:p>
            <a:fld id="{3BDA68A4-14E2-4DEE-BF0D-344856097FC7}" type="datetime4">
              <a:rPr lang="nl-NL" smtClean="0"/>
              <a:t>1 oktober 2024</a:t>
            </a:fld>
            <a:endParaRPr lang="nl-NL" dirty="0"/>
          </a:p>
        </p:txBody>
      </p:sp>
      <p:sp>
        <p:nvSpPr>
          <p:cNvPr id="9" name="Tijdelijke aanduiding voor dianummer 3"/>
          <p:cNvSpPr>
            <a:spLocks noGrp="1"/>
          </p:cNvSpPr>
          <p:nvPr>
            <p:ph type="sldNum" sz="quarter" idx="4"/>
          </p:nvPr>
        </p:nvSpPr>
        <p:spPr>
          <a:xfrm>
            <a:off x="0" y="4801501"/>
            <a:ext cx="763412" cy="342000"/>
          </a:xfrm>
          <a:prstGeom prst="rect">
            <a:avLst/>
          </a:prstGeom>
        </p:spPr>
        <p:txBody>
          <a:bodyPr vert="horz" lIns="288000" tIns="0" rIns="0" bIns="0" rtlCol="0" anchor="t" anchorCtr="0"/>
          <a:lstStyle>
            <a:lvl1pPr algn="l">
              <a:defRPr sz="1100">
                <a:solidFill>
                  <a:schemeClr val="tx1"/>
                </a:solidFill>
              </a:defRPr>
            </a:lvl1pPr>
          </a:lstStyle>
          <a:p>
            <a:fld id="{FE63E531-1C3B-364E-9A80-B8838FF23FE5}" type="slidenum">
              <a:rPr lang="nl-NL" smtClean="0"/>
              <a:pPr/>
              <a:t>‹nr.›</a:t>
            </a:fld>
            <a:endParaRPr lang="nl-NL" dirty="0"/>
          </a:p>
        </p:txBody>
      </p:sp>
      <p:pic>
        <p:nvPicPr>
          <p:cNvPr id="25" name="Afbeelding 2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1524"/>
            <a:ext cx="9144000" cy="1295400"/>
          </a:xfrm>
          <a:prstGeom prst="rect">
            <a:avLst/>
          </a:prstGeom>
        </p:spPr>
      </p:pic>
      <p:sp>
        <p:nvSpPr>
          <p:cNvPr id="26" name="Titel 1"/>
          <p:cNvSpPr>
            <a:spLocks noGrp="1"/>
          </p:cNvSpPr>
          <p:nvPr>
            <p:ph type="title"/>
          </p:nvPr>
        </p:nvSpPr>
        <p:spPr>
          <a:xfrm>
            <a:off x="935999" y="360000"/>
            <a:ext cx="7704000" cy="816260"/>
          </a:xfrm>
          <a:prstGeom prst="rect">
            <a:avLst/>
          </a:prstGeom>
        </p:spPr>
        <p:txBody>
          <a:bodyPr vert="horz" lIns="0" tIns="0" rIns="0" bIns="0"/>
          <a:lstStyle>
            <a:lvl1pPr>
              <a:defRPr sz="4200" b="1" i="0" baseline="0">
                <a:solidFill>
                  <a:srgbClr val="FFFFFF"/>
                </a:solidFill>
                <a:latin typeface="Arial"/>
                <a:cs typeface="Arial"/>
              </a:defRPr>
            </a:lvl1pPr>
          </a:lstStyle>
          <a:p>
            <a:r>
              <a:rPr lang="nl-NL" dirty="0"/>
              <a:t>Titel</a:t>
            </a:r>
          </a:p>
        </p:txBody>
      </p:sp>
      <p:sp>
        <p:nvSpPr>
          <p:cNvPr id="27" name="Tijdelijke aanduiding voor tekst 10"/>
          <p:cNvSpPr>
            <a:spLocks noGrp="1"/>
          </p:cNvSpPr>
          <p:nvPr>
            <p:ph type="body" sz="quarter" idx="13"/>
          </p:nvPr>
        </p:nvSpPr>
        <p:spPr>
          <a:xfrm>
            <a:off x="936625" y="1611220"/>
            <a:ext cx="7704138" cy="3060000"/>
          </a:xfrm>
          <a:prstGeom prst="rect">
            <a:avLst/>
          </a:prstGeom>
        </p:spPr>
        <p:txBody>
          <a:bodyPr vert="horz" lIns="0" tIns="0" rIns="0" bIns="0"/>
          <a:lstStyle>
            <a:lvl1pPr marL="180000" indent="-180000">
              <a:lnSpc>
                <a:spcPct val="100000"/>
              </a:lnSpc>
              <a:spcBef>
                <a:spcPts val="0"/>
              </a:spcBef>
              <a:spcAft>
                <a:spcPts val="1000"/>
              </a:spcAft>
              <a:buFont typeface="Arial"/>
              <a:buChar char="•"/>
              <a:defRPr sz="2400">
                <a:solidFill>
                  <a:srgbClr val="000000"/>
                </a:solidFill>
              </a:defRPr>
            </a:lvl1pPr>
            <a:lvl2pPr marL="360000" indent="-180000">
              <a:lnSpc>
                <a:spcPct val="100000"/>
              </a:lnSpc>
              <a:spcBef>
                <a:spcPts val="0"/>
              </a:spcBef>
              <a:spcAft>
                <a:spcPts val="1000"/>
              </a:spcAft>
              <a:buFont typeface="Arial"/>
              <a:buChar char="•"/>
              <a:defRPr sz="2400">
                <a:solidFill>
                  <a:srgbClr val="000000"/>
                </a:solidFill>
              </a:defRPr>
            </a:lvl2pPr>
            <a:lvl3pPr marL="540000" indent="-180000">
              <a:lnSpc>
                <a:spcPct val="100000"/>
              </a:lnSpc>
              <a:spcBef>
                <a:spcPts val="0"/>
              </a:spcBef>
              <a:spcAft>
                <a:spcPts val="1000"/>
              </a:spcAft>
              <a:buFont typeface="Arial"/>
              <a:buChar char="•"/>
              <a:defRPr sz="2400">
                <a:solidFill>
                  <a:srgbClr val="000000"/>
                </a:solidFill>
              </a:defRPr>
            </a:lvl3pPr>
            <a:lvl4pPr marL="720000" indent="-180000">
              <a:lnSpc>
                <a:spcPct val="100000"/>
              </a:lnSpc>
              <a:spcBef>
                <a:spcPts val="0"/>
              </a:spcBef>
              <a:spcAft>
                <a:spcPts val="1000"/>
              </a:spcAft>
              <a:buFont typeface="Arial"/>
              <a:buChar char="•"/>
              <a:defRPr sz="2400">
                <a:solidFill>
                  <a:srgbClr val="000000"/>
                </a:solidFill>
              </a:defRPr>
            </a:lvl4pPr>
            <a:lvl5pPr marL="900000" indent="-180000">
              <a:lnSpc>
                <a:spcPct val="100000"/>
              </a:lnSpc>
              <a:spcBef>
                <a:spcPts val="0"/>
              </a:spcBef>
              <a:spcAft>
                <a:spcPts val="1000"/>
              </a:spcAft>
              <a:buFont typeface="Arial"/>
              <a:buChar char="•"/>
              <a:defRPr sz="2400">
                <a:solidFill>
                  <a:srgbClr val="000000"/>
                </a:solidFill>
              </a:defRPr>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2507000370"/>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ervolgblad 1 met foto">
    <p:bg>
      <p:bgPr>
        <a:solidFill>
          <a:srgbClr val="FFFFFF"/>
        </a:solidFill>
        <a:effectLst/>
      </p:bgPr>
    </p:bg>
    <p:spTree>
      <p:nvGrpSpPr>
        <p:cNvPr id="1" name=""/>
        <p:cNvGrpSpPr/>
        <p:nvPr/>
      </p:nvGrpSpPr>
      <p:grpSpPr>
        <a:xfrm>
          <a:off x="0" y="0"/>
          <a:ext cx="0" cy="0"/>
          <a:chOff x="0" y="0"/>
          <a:chExt cx="0" cy="0"/>
        </a:xfrm>
      </p:grpSpPr>
      <p:pic>
        <p:nvPicPr>
          <p:cNvPr id="9" name="Afbeelding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1524"/>
            <a:ext cx="9144000" cy="1295400"/>
          </a:xfrm>
          <a:prstGeom prst="rect">
            <a:avLst/>
          </a:prstGeom>
        </p:spPr>
      </p:pic>
      <p:sp>
        <p:nvSpPr>
          <p:cNvPr id="17" name="Tijdelijke aanduiding voor datum 13"/>
          <p:cNvSpPr>
            <a:spLocks noGrp="1"/>
          </p:cNvSpPr>
          <p:nvPr>
            <p:ph type="dt" sz="half" idx="11"/>
          </p:nvPr>
        </p:nvSpPr>
        <p:spPr>
          <a:xfrm>
            <a:off x="936001" y="4801500"/>
            <a:ext cx="1364941" cy="342000"/>
          </a:xfrm>
        </p:spPr>
        <p:txBody>
          <a:bodyPr lIns="0" tIns="0" rIns="0" bIns="0" anchor="t" anchorCtr="0"/>
          <a:lstStyle>
            <a:lvl1pPr>
              <a:defRPr sz="1100">
                <a:solidFill>
                  <a:schemeClr val="tx1"/>
                </a:solidFill>
              </a:defRPr>
            </a:lvl1pPr>
          </a:lstStyle>
          <a:p>
            <a:fld id="{3BDA68A4-14E2-4DEE-BF0D-344856097FC7}" type="datetime4">
              <a:rPr lang="nl-NL" smtClean="0"/>
              <a:t>1 oktober 2024</a:t>
            </a:fld>
            <a:endParaRPr lang="nl-NL" dirty="0"/>
          </a:p>
        </p:txBody>
      </p:sp>
      <p:sp>
        <p:nvSpPr>
          <p:cNvPr id="19" name="Tijdelijke aanduiding voor dianummer 3"/>
          <p:cNvSpPr>
            <a:spLocks noGrp="1"/>
          </p:cNvSpPr>
          <p:nvPr>
            <p:ph type="sldNum" sz="quarter" idx="4"/>
          </p:nvPr>
        </p:nvSpPr>
        <p:spPr>
          <a:xfrm>
            <a:off x="0" y="4801501"/>
            <a:ext cx="763412" cy="342000"/>
          </a:xfrm>
          <a:prstGeom prst="rect">
            <a:avLst/>
          </a:prstGeom>
        </p:spPr>
        <p:txBody>
          <a:bodyPr vert="horz" lIns="288000" tIns="0" rIns="0" bIns="0" rtlCol="0" anchor="t" anchorCtr="0"/>
          <a:lstStyle>
            <a:lvl1pPr algn="l">
              <a:defRPr sz="1100">
                <a:solidFill>
                  <a:schemeClr val="tx1"/>
                </a:solidFill>
              </a:defRPr>
            </a:lvl1pPr>
          </a:lstStyle>
          <a:p>
            <a:fld id="{FE63E531-1C3B-364E-9A80-B8838FF23FE5}" type="slidenum">
              <a:rPr lang="nl-NL" smtClean="0"/>
              <a:pPr/>
              <a:t>‹nr.›</a:t>
            </a:fld>
            <a:endParaRPr lang="nl-NL" dirty="0"/>
          </a:p>
        </p:txBody>
      </p:sp>
      <p:sp>
        <p:nvSpPr>
          <p:cNvPr id="21" name="Titel 1"/>
          <p:cNvSpPr>
            <a:spLocks noGrp="1"/>
          </p:cNvSpPr>
          <p:nvPr>
            <p:ph type="title"/>
          </p:nvPr>
        </p:nvSpPr>
        <p:spPr>
          <a:xfrm>
            <a:off x="935999" y="360000"/>
            <a:ext cx="7704000" cy="816260"/>
          </a:xfrm>
          <a:prstGeom prst="rect">
            <a:avLst/>
          </a:prstGeom>
        </p:spPr>
        <p:txBody>
          <a:bodyPr vert="horz" lIns="0" tIns="0" rIns="0" bIns="0"/>
          <a:lstStyle>
            <a:lvl1pPr>
              <a:defRPr sz="4200" b="1" i="0" baseline="0">
                <a:solidFill>
                  <a:srgbClr val="FFFFFF"/>
                </a:solidFill>
                <a:latin typeface="Arial"/>
                <a:cs typeface="Arial"/>
              </a:defRPr>
            </a:lvl1pPr>
          </a:lstStyle>
          <a:p>
            <a:r>
              <a:rPr lang="nl-NL" dirty="0"/>
              <a:t>Titel</a:t>
            </a:r>
          </a:p>
        </p:txBody>
      </p:sp>
      <p:sp>
        <p:nvSpPr>
          <p:cNvPr id="22" name="Tijdelijke aanduiding voor tekst 10"/>
          <p:cNvSpPr>
            <a:spLocks noGrp="1"/>
          </p:cNvSpPr>
          <p:nvPr>
            <p:ph type="body" sz="quarter" idx="13"/>
          </p:nvPr>
        </p:nvSpPr>
        <p:spPr>
          <a:xfrm>
            <a:off x="936625" y="1611221"/>
            <a:ext cx="4093333" cy="3060000"/>
          </a:xfrm>
          <a:prstGeom prst="rect">
            <a:avLst/>
          </a:prstGeom>
        </p:spPr>
        <p:txBody>
          <a:bodyPr vert="horz" lIns="0" tIns="0" rIns="0" bIns="0"/>
          <a:lstStyle>
            <a:lvl1pPr marL="180000" indent="-180000">
              <a:lnSpc>
                <a:spcPct val="100000"/>
              </a:lnSpc>
              <a:spcBef>
                <a:spcPts val="0"/>
              </a:spcBef>
              <a:spcAft>
                <a:spcPts val="1000"/>
              </a:spcAft>
              <a:buFont typeface="Arial"/>
              <a:buChar char="•"/>
              <a:defRPr sz="2400">
                <a:solidFill>
                  <a:srgbClr val="000000"/>
                </a:solidFill>
              </a:defRPr>
            </a:lvl1pPr>
            <a:lvl2pPr marL="360000" indent="-180000">
              <a:lnSpc>
                <a:spcPct val="100000"/>
              </a:lnSpc>
              <a:spcBef>
                <a:spcPts val="0"/>
              </a:spcBef>
              <a:spcAft>
                <a:spcPts val="1000"/>
              </a:spcAft>
              <a:buFont typeface="Arial"/>
              <a:buChar char="•"/>
              <a:defRPr sz="2400">
                <a:solidFill>
                  <a:srgbClr val="000000"/>
                </a:solidFill>
              </a:defRPr>
            </a:lvl2pPr>
            <a:lvl3pPr marL="540000" indent="-180000">
              <a:lnSpc>
                <a:spcPct val="100000"/>
              </a:lnSpc>
              <a:spcBef>
                <a:spcPts val="0"/>
              </a:spcBef>
              <a:spcAft>
                <a:spcPts val="1000"/>
              </a:spcAft>
              <a:buFont typeface="Arial"/>
              <a:buChar char="•"/>
              <a:defRPr sz="2400">
                <a:solidFill>
                  <a:srgbClr val="000000"/>
                </a:solidFill>
              </a:defRPr>
            </a:lvl3pPr>
            <a:lvl4pPr marL="720000" indent="-180000">
              <a:lnSpc>
                <a:spcPct val="100000"/>
              </a:lnSpc>
              <a:spcBef>
                <a:spcPts val="0"/>
              </a:spcBef>
              <a:spcAft>
                <a:spcPts val="1000"/>
              </a:spcAft>
              <a:buFont typeface="Arial"/>
              <a:buChar char="•"/>
              <a:defRPr sz="2400">
                <a:solidFill>
                  <a:srgbClr val="000000"/>
                </a:solidFill>
              </a:defRPr>
            </a:lvl4pPr>
            <a:lvl5pPr marL="900000" indent="-180000">
              <a:lnSpc>
                <a:spcPct val="100000"/>
              </a:lnSpc>
              <a:spcBef>
                <a:spcPts val="0"/>
              </a:spcBef>
              <a:spcAft>
                <a:spcPts val="1000"/>
              </a:spcAft>
              <a:buFont typeface="Arial"/>
              <a:buChar char="•"/>
              <a:defRPr sz="2400">
                <a:solidFill>
                  <a:srgbClr val="000000"/>
                </a:solidFill>
              </a:defRPr>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23" name="Tijdelijke aanduiding voor afbeelding 3"/>
          <p:cNvSpPr>
            <a:spLocks noGrp="1"/>
          </p:cNvSpPr>
          <p:nvPr>
            <p:ph type="pic" sz="quarter" idx="14"/>
          </p:nvPr>
        </p:nvSpPr>
        <p:spPr>
          <a:xfrm>
            <a:off x="5400962" y="1733674"/>
            <a:ext cx="3239801" cy="2886566"/>
          </a:xfrm>
          <a:prstGeom prst="rect">
            <a:avLst/>
          </a:prstGeom>
        </p:spPr>
        <p:txBody>
          <a:bodyPr vert="horz"/>
          <a:lstStyle>
            <a:lvl1pPr marL="0" indent="0">
              <a:buFont typeface="Arial"/>
              <a:buNone/>
              <a:defRPr sz="1800">
                <a:solidFill>
                  <a:srgbClr val="7F7F7F"/>
                </a:solidFill>
              </a:defRPr>
            </a:lvl1pPr>
          </a:lstStyle>
          <a:p>
            <a:endParaRPr lang="nl-NL" dirty="0"/>
          </a:p>
        </p:txBody>
      </p:sp>
    </p:spTree>
    <p:extLst>
      <p:ext uri="{BB962C8B-B14F-4D97-AF65-F5344CB8AC3E}">
        <p14:creationId xmlns:p14="http://schemas.microsoft.com/office/powerpoint/2010/main" val="2260887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volgblad 2 zonder foto">
    <p:spTree>
      <p:nvGrpSpPr>
        <p:cNvPr id="1" name=""/>
        <p:cNvGrpSpPr/>
        <p:nvPr/>
      </p:nvGrpSpPr>
      <p:grpSpPr>
        <a:xfrm>
          <a:off x="0" y="0"/>
          <a:ext cx="0" cy="0"/>
          <a:chOff x="0" y="0"/>
          <a:chExt cx="0" cy="0"/>
        </a:xfrm>
      </p:grpSpPr>
      <p:sp>
        <p:nvSpPr>
          <p:cNvPr id="8" name="Tijdelijke aanduiding voor datum 13"/>
          <p:cNvSpPr>
            <a:spLocks noGrp="1"/>
          </p:cNvSpPr>
          <p:nvPr>
            <p:ph type="dt" sz="half" idx="11"/>
          </p:nvPr>
        </p:nvSpPr>
        <p:spPr>
          <a:xfrm>
            <a:off x="936001" y="4801500"/>
            <a:ext cx="1364941" cy="342000"/>
          </a:xfrm>
        </p:spPr>
        <p:txBody>
          <a:bodyPr lIns="0" tIns="0" rIns="0" bIns="0" anchor="t" anchorCtr="0"/>
          <a:lstStyle>
            <a:lvl1pPr>
              <a:defRPr sz="1100">
                <a:solidFill>
                  <a:schemeClr val="tx1"/>
                </a:solidFill>
              </a:defRPr>
            </a:lvl1pPr>
          </a:lstStyle>
          <a:p>
            <a:fld id="{3BDA68A4-14E2-4DEE-BF0D-344856097FC7}" type="datetime4">
              <a:rPr lang="nl-NL" smtClean="0"/>
              <a:t>1 oktober 2024</a:t>
            </a:fld>
            <a:endParaRPr lang="nl-NL" dirty="0"/>
          </a:p>
        </p:txBody>
      </p:sp>
      <p:sp>
        <p:nvSpPr>
          <p:cNvPr id="12" name="Tijdelijke aanduiding voor dianummer 3"/>
          <p:cNvSpPr>
            <a:spLocks noGrp="1"/>
          </p:cNvSpPr>
          <p:nvPr>
            <p:ph type="sldNum" sz="quarter" idx="4"/>
          </p:nvPr>
        </p:nvSpPr>
        <p:spPr>
          <a:xfrm>
            <a:off x="0" y="4801501"/>
            <a:ext cx="763412" cy="342000"/>
          </a:xfrm>
          <a:prstGeom prst="rect">
            <a:avLst/>
          </a:prstGeom>
        </p:spPr>
        <p:txBody>
          <a:bodyPr vert="horz" lIns="288000" tIns="0" rIns="0" bIns="0" rtlCol="0" anchor="t" anchorCtr="0"/>
          <a:lstStyle>
            <a:lvl1pPr algn="l">
              <a:defRPr sz="1100">
                <a:solidFill>
                  <a:schemeClr val="tx1"/>
                </a:solidFill>
              </a:defRPr>
            </a:lvl1pPr>
          </a:lstStyle>
          <a:p>
            <a:fld id="{FE63E531-1C3B-364E-9A80-B8838FF23FE5}" type="slidenum">
              <a:rPr lang="nl-NL" smtClean="0"/>
              <a:pPr/>
              <a:t>‹nr.›</a:t>
            </a:fld>
            <a:endParaRPr lang="nl-NL" dirty="0"/>
          </a:p>
        </p:txBody>
      </p:sp>
      <p:sp>
        <p:nvSpPr>
          <p:cNvPr id="13" name="Titel 1"/>
          <p:cNvSpPr>
            <a:spLocks noGrp="1"/>
          </p:cNvSpPr>
          <p:nvPr>
            <p:ph type="title"/>
          </p:nvPr>
        </p:nvSpPr>
        <p:spPr>
          <a:xfrm>
            <a:off x="935999" y="930755"/>
            <a:ext cx="7704000" cy="645962"/>
          </a:xfrm>
          <a:prstGeom prst="rect">
            <a:avLst/>
          </a:prstGeom>
        </p:spPr>
        <p:txBody>
          <a:bodyPr vert="horz" lIns="0" tIns="0" rIns="0" bIns="0"/>
          <a:lstStyle>
            <a:lvl1pPr>
              <a:defRPr sz="3600" b="1" i="0" baseline="0">
                <a:solidFill>
                  <a:schemeClr val="tx1"/>
                </a:solidFill>
                <a:latin typeface="Arial"/>
                <a:cs typeface="Arial"/>
              </a:defRPr>
            </a:lvl1pPr>
          </a:lstStyle>
          <a:p>
            <a:r>
              <a:rPr lang="nl-NL" dirty="0"/>
              <a:t>Titel</a:t>
            </a:r>
          </a:p>
        </p:txBody>
      </p:sp>
      <p:sp>
        <p:nvSpPr>
          <p:cNvPr id="16" name="Tijdelijke aanduiding voor tekst 10"/>
          <p:cNvSpPr>
            <a:spLocks noGrp="1"/>
          </p:cNvSpPr>
          <p:nvPr>
            <p:ph type="body" sz="quarter" idx="13"/>
          </p:nvPr>
        </p:nvSpPr>
        <p:spPr>
          <a:xfrm>
            <a:off x="936625" y="1611221"/>
            <a:ext cx="7704138" cy="3060000"/>
          </a:xfrm>
          <a:prstGeom prst="rect">
            <a:avLst/>
          </a:prstGeom>
        </p:spPr>
        <p:txBody>
          <a:bodyPr vert="horz" lIns="0" tIns="0" rIns="0" bIns="0"/>
          <a:lstStyle>
            <a:lvl1pPr marL="180000" indent="-180000">
              <a:lnSpc>
                <a:spcPts val="3000"/>
              </a:lnSpc>
              <a:spcBef>
                <a:spcPts val="0"/>
              </a:spcBef>
              <a:spcAft>
                <a:spcPts val="1000"/>
              </a:spcAft>
              <a:buFont typeface="Arial"/>
              <a:buChar char="•"/>
              <a:defRPr sz="2400">
                <a:solidFill>
                  <a:srgbClr val="000000"/>
                </a:solidFill>
              </a:defRPr>
            </a:lvl1pPr>
            <a:lvl2pPr marL="360000" indent="-180000">
              <a:lnSpc>
                <a:spcPts val="3000"/>
              </a:lnSpc>
              <a:spcBef>
                <a:spcPts val="0"/>
              </a:spcBef>
              <a:spcAft>
                <a:spcPts val="1000"/>
              </a:spcAft>
              <a:buFont typeface="Arial"/>
              <a:buChar char="•"/>
              <a:defRPr sz="2400">
                <a:solidFill>
                  <a:srgbClr val="000000"/>
                </a:solidFill>
              </a:defRPr>
            </a:lvl2pPr>
            <a:lvl3pPr marL="540000" indent="-180000">
              <a:lnSpc>
                <a:spcPts val="3000"/>
              </a:lnSpc>
              <a:spcBef>
                <a:spcPts val="0"/>
              </a:spcBef>
              <a:spcAft>
                <a:spcPts val="1000"/>
              </a:spcAft>
              <a:buFont typeface="Arial"/>
              <a:buChar char="•"/>
              <a:defRPr sz="2400">
                <a:solidFill>
                  <a:srgbClr val="000000"/>
                </a:solidFill>
              </a:defRPr>
            </a:lvl3pPr>
            <a:lvl4pPr marL="720000" indent="-180000">
              <a:lnSpc>
                <a:spcPts val="3000"/>
              </a:lnSpc>
              <a:spcBef>
                <a:spcPts val="0"/>
              </a:spcBef>
              <a:spcAft>
                <a:spcPts val="1000"/>
              </a:spcAft>
              <a:buFont typeface="Arial"/>
              <a:buChar char="•"/>
              <a:defRPr sz="2400">
                <a:solidFill>
                  <a:srgbClr val="000000"/>
                </a:solidFill>
              </a:defRPr>
            </a:lvl4pPr>
            <a:lvl5pPr marL="900000" indent="-180000">
              <a:lnSpc>
                <a:spcPts val="3000"/>
              </a:lnSpc>
              <a:spcBef>
                <a:spcPts val="0"/>
              </a:spcBef>
              <a:spcAft>
                <a:spcPts val="1000"/>
              </a:spcAft>
              <a:buFont typeface="Arial"/>
              <a:buChar char="•"/>
              <a:defRPr sz="2400">
                <a:solidFill>
                  <a:srgbClr val="000000"/>
                </a:solidFill>
              </a:defRPr>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pic>
        <p:nvPicPr>
          <p:cNvPr id="17" name="Afbeelding 16"/>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9144000" cy="539496"/>
          </a:xfrm>
          <a:prstGeom prst="rect">
            <a:avLst/>
          </a:prstGeom>
        </p:spPr>
      </p:pic>
    </p:spTree>
    <p:extLst>
      <p:ext uri="{BB962C8B-B14F-4D97-AF65-F5344CB8AC3E}">
        <p14:creationId xmlns:p14="http://schemas.microsoft.com/office/powerpoint/2010/main" val="3472745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volgblad 2 met foto">
    <p:spTree>
      <p:nvGrpSpPr>
        <p:cNvPr id="1" name=""/>
        <p:cNvGrpSpPr/>
        <p:nvPr/>
      </p:nvGrpSpPr>
      <p:grpSpPr>
        <a:xfrm>
          <a:off x="0" y="0"/>
          <a:ext cx="0" cy="0"/>
          <a:chOff x="0" y="0"/>
          <a:chExt cx="0" cy="0"/>
        </a:xfrm>
      </p:grpSpPr>
      <p:sp>
        <p:nvSpPr>
          <p:cNvPr id="16" name="Tijdelijke aanduiding voor datum 13"/>
          <p:cNvSpPr>
            <a:spLocks noGrp="1"/>
          </p:cNvSpPr>
          <p:nvPr>
            <p:ph type="dt" sz="half" idx="11"/>
          </p:nvPr>
        </p:nvSpPr>
        <p:spPr>
          <a:xfrm>
            <a:off x="936001" y="4801500"/>
            <a:ext cx="1364941" cy="342000"/>
          </a:xfrm>
        </p:spPr>
        <p:txBody>
          <a:bodyPr lIns="0" tIns="0" rIns="0" bIns="0" anchor="t" anchorCtr="0"/>
          <a:lstStyle>
            <a:lvl1pPr>
              <a:defRPr sz="1100">
                <a:solidFill>
                  <a:schemeClr val="tx1"/>
                </a:solidFill>
              </a:defRPr>
            </a:lvl1pPr>
          </a:lstStyle>
          <a:p>
            <a:fld id="{3BDA68A4-14E2-4DEE-BF0D-344856097FC7}" type="datetime4">
              <a:rPr lang="nl-NL" smtClean="0"/>
              <a:t>1 oktober 2024</a:t>
            </a:fld>
            <a:endParaRPr lang="nl-NL" dirty="0"/>
          </a:p>
        </p:txBody>
      </p:sp>
      <p:sp>
        <p:nvSpPr>
          <p:cNvPr id="18" name="Tijdelijke aanduiding voor dianummer 3"/>
          <p:cNvSpPr>
            <a:spLocks noGrp="1"/>
          </p:cNvSpPr>
          <p:nvPr>
            <p:ph type="sldNum" sz="quarter" idx="4"/>
          </p:nvPr>
        </p:nvSpPr>
        <p:spPr>
          <a:xfrm>
            <a:off x="0" y="4801501"/>
            <a:ext cx="763412" cy="342000"/>
          </a:xfrm>
          <a:prstGeom prst="rect">
            <a:avLst/>
          </a:prstGeom>
        </p:spPr>
        <p:txBody>
          <a:bodyPr vert="horz" lIns="288000" tIns="0" rIns="0" bIns="0" rtlCol="0" anchor="t" anchorCtr="0"/>
          <a:lstStyle>
            <a:lvl1pPr algn="l">
              <a:defRPr sz="1100">
                <a:solidFill>
                  <a:schemeClr val="tx1"/>
                </a:solidFill>
              </a:defRPr>
            </a:lvl1pPr>
          </a:lstStyle>
          <a:p>
            <a:fld id="{FE63E531-1C3B-364E-9A80-B8838FF23FE5}" type="slidenum">
              <a:rPr lang="nl-NL" smtClean="0"/>
              <a:pPr/>
              <a:t>‹nr.›</a:t>
            </a:fld>
            <a:endParaRPr lang="nl-NL" dirty="0"/>
          </a:p>
        </p:txBody>
      </p:sp>
      <p:sp>
        <p:nvSpPr>
          <p:cNvPr id="19" name="Titel 1"/>
          <p:cNvSpPr>
            <a:spLocks noGrp="1"/>
          </p:cNvSpPr>
          <p:nvPr>
            <p:ph type="title"/>
          </p:nvPr>
        </p:nvSpPr>
        <p:spPr>
          <a:xfrm>
            <a:off x="935999" y="930755"/>
            <a:ext cx="7704000" cy="645962"/>
          </a:xfrm>
          <a:prstGeom prst="rect">
            <a:avLst/>
          </a:prstGeom>
        </p:spPr>
        <p:txBody>
          <a:bodyPr vert="horz" lIns="0" tIns="0" rIns="0" bIns="0"/>
          <a:lstStyle>
            <a:lvl1pPr>
              <a:defRPr sz="3600" b="1" i="0" baseline="0">
                <a:solidFill>
                  <a:schemeClr val="tx1"/>
                </a:solidFill>
                <a:latin typeface="Arial"/>
                <a:cs typeface="Arial"/>
              </a:defRPr>
            </a:lvl1pPr>
          </a:lstStyle>
          <a:p>
            <a:r>
              <a:rPr lang="nl-NL" dirty="0"/>
              <a:t>Titel</a:t>
            </a:r>
          </a:p>
        </p:txBody>
      </p:sp>
      <p:sp>
        <p:nvSpPr>
          <p:cNvPr id="20" name="Tijdelijke aanduiding voor tekst 10"/>
          <p:cNvSpPr>
            <a:spLocks noGrp="1"/>
          </p:cNvSpPr>
          <p:nvPr>
            <p:ph type="body" sz="quarter" idx="13"/>
          </p:nvPr>
        </p:nvSpPr>
        <p:spPr>
          <a:xfrm>
            <a:off x="936625" y="1611221"/>
            <a:ext cx="4093200" cy="3060000"/>
          </a:xfrm>
          <a:prstGeom prst="rect">
            <a:avLst/>
          </a:prstGeom>
        </p:spPr>
        <p:txBody>
          <a:bodyPr vert="horz" lIns="0" tIns="0" rIns="0" bIns="0"/>
          <a:lstStyle>
            <a:lvl1pPr marL="180000" indent="-180000">
              <a:lnSpc>
                <a:spcPts val="3000"/>
              </a:lnSpc>
              <a:spcBef>
                <a:spcPts val="0"/>
              </a:spcBef>
              <a:spcAft>
                <a:spcPts val="1000"/>
              </a:spcAft>
              <a:buFont typeface="Arial"/>
              <a:buChar char="•"/>
              <a:defRPr sz="2400">
                <a:solidFill>
                  <a:srgbClr val="000000"/>
                </a:solidFill>
              </a:defRPr>
            </a:lvl1pPr>
            <a:lvl2pPr marL="360000" indent="-180000">
              <a:lnSpc>
                <a:spcPts val="3000"/>
              </a:lnSpc>
              <a:spcBef>
                <a:spcPts val="0"/>
              </a:spcBef>
              <a:spcAft>
                <a:spcPts val="1000"/>
              </a:spcAft>
              <a:buFont typeface="Arial"/>
              <a:buChar char="•"/>
              <a:defRPr sz="2400">
                <a:solidFill>
                  <a:srgbClr val="000000"/>
                </a:solidFill>
              </a:defRPr>
            </a:lvl2pPr>
            <a:lvl3pPr marL="540000" indent="-180000">
              <a:lnSpc>
                <a:spcPts val="3000"/>
              </a:lnSpc>
              <a:spcBef>
                <a:spcPts val="0"/>
              </a:spcBef>
              <a:spcAft>
                <a:spcPts val="1000"/>
              </a:spcAft>
              <a:buFont typeface="Arial"/>
              <a:buChar char="•"/>
              <a:defRPr sz="2400">
                <a:solidFill>
                  <a:srgbClr val="000000"/>
                </a:solidFill>
              </a:defRPr>
            </a:lvl3pPr>
            <a:lvl4pPr marL="720000" indent="-180000">
              <a:lnSpc>
                <a:spcPts val="3000"/>
              </a:lnSpc>
              <a:spcBef>
                <a:spcPts val="0"/>
              </a:spcBef>
              <a:spcAft>
                <a:spcPts val="1000"/>
              </a:spcAft>
              <a:buFont typeface="Arial"/>
              <a:buChar char="•"/>
              <a:defRPr sz="2400">
                <a:solidFill>
                  <a:srgbClr val="000000"/>
                </a:solidFill>
              </a:defRPr>
            </a:lvl4pPr>
            <a:lvl5pPr marL="900000" indent="-180000">
              <a:lnSpc>
                <a:spcPts val="3000"/>
              </a:lnSpc>
              <a:spcBef>
                <a:spcPts val="0"/>
              </a:spcBef>
              <a:spcAft>
                <a:spcPts val="1000"/>
              </a:spcAft>
              <a:buFont typeface="Arial"/>
              <a:buChar char="•"/>
              <a:defRPr sz="2400">
                <a:solidFill>
                  <a:srgbClr val="000000"/>
                </a:solidFill>
              </a:defRPr>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21" name="Tijdelijke aanduiding voor afbeelding 3"/>
          <p:cNvSpPr>
            <a:spLocks noGrp="1"/>
          </p:cNvSpPr>
          <p:nvPr>
            <p:ph type="pic" sz="quarter" idx="14"/>
          </p:nvPr>
        </p:nvSpPr>
        <p:spPr>
          <a:xfrm>
            <a:off x="5400962" y="1733674"/>
            <a:ext cx="3239801" cy="2886566"/>
          </a:xfrm>
          <a:prstGeom prst="rect">
            <a:avLst/>
          </a:prstGeom>
        </p:spPr>
        <p:txBody>
          <a:bodyPr vert="horz"/>
          <a:lstStyle>
            <a:lvl1pPr marL="0" indent="0">
              <a:buFont typeface="Arial"/>
              <a:buNone/>
              <a:defRPr sz="1800">
                <a:solidFill>
                  <a:srgbClr val="7F7F7F"/>
                </a:solidFill>
              </a:defRPr>
            </a:lvl1pPr>
          </a:lstStyle>
          <a:p>
            <a:endParaRPr lang="nl-NL" dirty="0"/>
          </a:p>
        </p:txBody>
      </p:sp>
      <p:pic>
        <p:nvPicPr>
          <p:cNvPr id="9" name="Afbeelding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9144000" cy="539496"/>
          </a:xfrm>
          <a:prstGeom prst="rect">
            <a:avLst/>
          </a:prstGeom>
        </p:spPr>
      </p:pic>
    </p:spTree>
    <p:extLst>
      <p:ext uri="{BB962C8B-B14F-4D97-AF65-F5344CB8AC3E}">
        <p14:creationId xmlns:p14="http://schemas.microsoft.com/office/powerpoint/2010/main" val="35069213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Tijdelijke aanduiding voor datum 2"/>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DF78E46-3270-4E6C-AF7E-11496CD4C5CB}" type="datetime4">
              <a:rPr lang="nl-NL" smtClean="0"/>
              <a:t>1 oktober 2024</a:t>
            </a:fld>
            <a:endParaRPr lang="nl-NL"/>
          </a:p>
        </p:txBody>
      </p:sp>
      <p:sp>
        <p:nvSpPr>
          <p:cNvPr id="4" name="Tijdelijke aanduiding voor dianummer 3"/>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E63E531-1C3B-364E-9A80-B8838FF23FE5}"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83" r:id="rId1"/>
    <p:sldLayoutId id="2147483685" r:id="rId2"/>
    <p:sldLayoutId id="2147483686" r:id="rId3"/>
    <p:sldLayoutId id="2147483687" r:id="rId4"/>
    <p:sldLayoutId id="2147483688" r:id="rId5"/>
  </p:sldLayoutIdLst>
  <p:hf hdr="0"/>
  <p:txStyles>
    <p:titleStyle>
      <a:lvl1pPr algn="l" defTabSz="457200" rtl="0" fontAlgn="base">
        <a:spcBef>
          <a:spcPct val="0"/>
        </a:spcBef>
        <a:spcAft>
          <a:spcPct val="0"/>
        </a:spcAft>
        <a:defRPr sz="4400" kern="1200">
          <a:solidFill>
            <a:srgbClr val="074354"/>
          </a:solidFill>
          <a:latin typeface="Arial"/>
          <a:ea typeface="+mj-ea"/>
          <a:cs typeface="Arial"/>
        </a:defRPr>
      </a:lvl1pPr>
      <a:lvl2pPr algn="l" defTabSz="457200" rtl="0" fontAlgn="base">
        <a:spcBef>
          <a:spcPct val="0"/>
        </a:spcBef>
        <a:spcAft>
          <a:spcPct val="0"/>
        </a:spcAft>
        <a:defRPr sz="4400">
          <a:solidFill>
            <a:srgbClr val="074354"/>
          </a:solidFill>
          <a:latin typeface="Arial" charset="0"/>
          <a:cs typeface="Arial" charset="0"/>
        </a:defRPr>
      </a:lvl2pPr>
      <a:lvl3pPr algn="l" defTabSz="457200" rtl="0" fontAlgn="base">
        <a:spcBef>
          <a:spcPct val="0"/>
        </a:spcBef>
        <a:spcAft>
          <a:spcPct val="0"/>
        </a:spcAft>
        <a:defRPr sz="4400">
          <a:solidFill>
            <a:srgbClr val="074354"/>
          </a:solidFill>
          <a:latin typeface="Arial" charset="0"/>
          <a:cs typeface="Arial" charset="0"/>
        </a:defRPr>
      </a:lvl3pPr>
      <a:lvl4pPr algn="l" defTabSz="457200" rtl="0" fontAlgn="base">
        <a:spcBef>
          <a:spcPct val="0"/>
        </a:spcBef>
        <a:spcAft>
          <a:spcPct val="0"/>
        </a:spcAft>
        <a:defRPr sz="4400">
          <a:solidFill>
            <a:srgbClr val="074354"/>
          </a:solidFill>
          <a:latin typeface="Arial" charset="0"/>
          <a:cs typeface="Arial" charset="0"/>
        </a:defRPr>
      </a:lvl4pPr>
      <a:lvl5pPr algn="l" defTabSz="457200" rtl="0" fontAlgn="base">
        <a:spcBef>
          <a:spcPct val="0"/>
        </a:spcBef>
        <a:spcAft>
          <a:spcPct val="0"/>
        </a:spcAft>
        <a:defRPr sz="4400">
          <a:solidFill>
            <a:srgbClr val="074354"/>
          </a:solidFill>
          <a:latin typeface="Arial" charset="0"/>
          <a:cs typeface="Arial" charset="0"/>
        </a:defRPr>
      </a:lvl5pPr>
      <a:lvl6pPr marL="457200" algn="l" defTabSz="457200" rtl="0" fontAlgn="base">
        <a:spcBef>
          <a:spcPct val="0"/>
        </a:spcBef>
        <a:spcAft>
          <a:spcPct val="0"/>
        </a:spcAft>
        <a:defRPr sz="4400">
          <a:solidFill>
            <a:srgbClr val="074354"/>
          </a:solidFill>
          <a:latin typeface="Arial" charset="0"/>
          <a:cs typeface="Arial" charset="0"/>
        </a:defRPr>
      </a:lvl6pPr>
      <a:lvl7pPr marL="914400" algn="l" defTabSz="457200" rtl="0" fontAlgn="base">
        <a:spcBef>
          <a:spcPct val="0"/>
        </a:spcBef>
        <a:spcAft>
          <a:spcPct val="0"/>
        </a:spcAft>
        <a:defRPr sz="4400">
          <a:solidFill>
            <a:srgbClr val="074354"/>
          </a:solidFill>
          <a:latin typeface="Arial" charset="0"/>
          <a:cs typeface="Arial" charset="0"/>
        </a:defRPr>
      </a:lvl7pPr>
      <a:lvl8pPr marL="1371600" algn="l" defTabSz="457200" rtl="0" fontAlgn="base">
        <a:spcBef>
          <a:spcPct val="0"/>
        </a:spcBef>
        <a:spcAft>
          <a:spcPct val="0"/>
        </a:spcAft>
        <a:defRPr sz="4400">
          <a:solidFill>
            <a:srgbClr val="074354"/>
          </a:solidFill>
          <a:latin typeface="Arial" charset="0"/>
          <a:cs typeface="Arial" charset="0"/>
        </a:defRPr>
      </a:lvl8pPr>
      <a:lvl9pPr marL="1828800" algn="l" defTabSz="457200" rtl="0" fontAlgn="base">
        <a:spcBef>
          <a:spcPct val="0"/>
        </a:spcBef>
        <a:spcAft>
          <a:spcPct val="0"/>
        </a:spcAft>
        <a:defRPr sz="4400">
          <a:solidFill>
            <a:srgbClr val="074354"/>
          </a:solidFill>
          <a:latin typeface="Arial" charset="0"/>
          <a:cs typeface="Arial" charset="0"/>
        </a:defRPr>
      </a:lvl9pPr>
    </p:titleStyle>
    <p:bodyStyle>
      <a:lvl1pPr marL="457200" indent="-457200" algn="l" defTabSz="457200" rtl="0" fontAlgn="base">
        <a:spcBef>
          <a:spcPct val="20000"/>
        </a:spcBef>
        <a:spcAft>
          <a:spcPct val="0"/>
        </a:spcAft>
        <a:buBlip>
          <a:blip r:embed="rId7"/>
        </a:buBlip>
        <a:defRPr sz="3200" kern="1200">
          <a:solidFill>
            <a:srgbClr val="074354"/>
          </a:solidFill>
          <a:latin typeface="Arial"/>
          <a:ea typeface="+mn-ea"/>
          <a:cs typeface="Arial"/>
        </a:defRPr>
      </a:lvl1pPr>
      <a:lvl2pPr marL="914400" indent="-457200" algn="l" defTabSz="457200" rtl="0" fontAlgn="base">
        <a:spcBef>
          <a:spcPct val="20000"/>
        </a:spcBef>
        <a:spcAft>
          <a:spcPct val="0"/>
        </a:spcAft>
        <a:buBlip>
          <a:blip r:embed="rId7"/>
        </a:buBlip>
        <a:defRPr sz="2800" kern="1200">
          <a:solidFill>
            <a:srgbClr val="074354"/>
          </a:solidFill>
          <a:latin typeface="Arial"/>
          <a:ea typeface="+mn-ea"/>
          <a:cs typeface="Arial"/>
        </a:defRPr>
      </a:lvl2pPr>
      <a:lvl3pPr marL="1257300" indent="-342900" algn="l" defTabSz="457200" rtl="0" fontAlgn="base">
        <a:spcBef>
          <a:spcPct val="20000"/>
        </a:spcBef>
        <a:spcAft>
          <a:spcPct val="0"/>
        </a:spcAft>
        <a:buBlip>
          <a:blip r:embed="rId7"/>
        </a:buBlip>
        <a:defRPr sz="2400" kern="1200">
          <a:solidFill>
            <a:srgbClr val="074354"/>
          </a:solidFill>
          <a:latin typeface="Arial"/>
          <a:ea typeface="+mn-ea"/>
          <a:cs typeface="Arial"/>
        </a:defRPr>
      </a:lvl3pPr>
      <a:lvl4pPr marL="1714500" indent="-342900" algn="l" defTabSz="457200" rtl="0" fontAlgn="base">
        <a:spcBef>
          <a:spcPct val="20000"/>
        </a:spcBef>
        <a:spcAft>
          <a:spcPct val="0"/>
        </a:spcAft>
        <a:buBlip>
          <a:blip r:embed="rId7"/>
        </a:buBlip>
        <a:defRPr sz="2000" kern="1200">
          <a:solidFill>
            <a:srgbClr val="074354"/>
          </a:solidFill>
          <a:latin typeface="Arial"/>
          <a:ea typeface="+mn-ea"/>
          <a:cs typeface="Arial"/>
        </a:defRPr>
      </a:lvl4pPr>
      <a:lvl5pPr marL="2171700" indent="-342900" algn="l" defTabSz="457200" rtl="0" fontAlgn="base">
        <a:spcBef>
          <a:spcPct val="20000"/>
        </a:spcBef>
        <a:spcAft>
          <a:spcPct val="0"/>
        </a:spcAft>
        <a:buBlip>
          <a:blip r:embed="rId7"/>
        </a:buBlip>
        <a:defRPr sz="2000" kern="1200">
          <a:solidFill>
            <a:srgbClr val="074354"/>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6.jpeg"/><Relationship Id="rId4" Type="http://schemas.openxmlformats.org/officeDocument/2006/relationships/image" Target="../media/image15.jpeg"/></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8.jpeg"/></Relationships>
</file>

<file path=ppt/slides/_rels/slide1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23.jpeg"/><Relationship Id="rId4" Type="http://schemas.openxmlformats.org/officeDocument/2006/relationships/image" Target="../media/image22.jpeg"/></Relationships>
</file>

<file path=ppt/slides/_rels/slide1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6.jpeg"/><Relationship Id="rId4" Type="http://schemas.openxmlformats.org/officeDocument/2006/relationships/image" Target="../media/image25.jpe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33.jpeg"/><Relationship Id="rId13" Type="http://schemas.openxmlformats.org/officeDocument/2006/relationships/customXml" Target="../ink/ink1.xml"/><Relationship Id="rId18" Type="http://schemas.openxmlformats.org/officeDocument/2006/relationships/image" Target="../media/image38.jpeg"/><Relationship Id="rId3" Type="http://schemas.openxmlformats.org/officeDocument/2006/relationships/image" Target="../media/image28.jpeg"/><Relationship Id="rId7" Type="http://schemas.openxmlformats.org/officeDocument/2006/relationships/image" Target="../media/image32.jpeg"/><Relationship Id="rId12" Type="http://schemas.openxmlformats.org/officeDocument/2006/relationships/image" Target="../media/image37.jpeg"/><Relationship Id="rId17" Type="http://schemas.openxmlformats.org/officeDocument/2006/relationships/image" Target="../media/image500.png"/><Relationship Id="rId2" Type="http://schemas.openxmlformats.org/officeDocument/2006/relationships/notesSlide" Target="../notesSlides/notesSlide22.xml"/><Relationship Id="rId16" Type="http://schemas.openxmlformats.org/officeDocument/2006/relationships/customXml" Target="../ink/ink2.xml"/><Relationship Id="rId1" Type="http://schemas.openxmlformats.org/officeDocument/2006/relationships/slideLayout" Target="../slideLayouts/slideLayout2.xml"/><Relationship Id="rId6" Type="http://schemas.openxmlformats.org/officeDocument/2006/relationships/image" Target="../media/image31.jpeg"/><Relationship Id="rId11" Type="http://schemas.openxmlformats.org/officeDocument/2006/relationships/image" Target="../media/image36.jpeg"/><Relationship Id="rId5" Type="http://schemas.openxmlformats.org/officeDocument/2006/relationships/image" Target="../media/image30.jpeg"/><Relationship Id="rId15" Type="http://schemas.openxmlformats.org/officeDocument/2006/relationships/image" Target="../media/image49.png"/><Relationship Id="rId10" Type="http://schemas.openxmlformats.org/officeDocument/2006/relationships/image" Target="../media/image35.jpeg"/><Relationship Id="rId19" Type="http://schemas.openxmlformats.org/officeDocument/2006/relationships/image" Target="../media/image39.jpeg"/><Relationship Id="rId4" Type="http://schemas.openxmlformats.org/officeDocument/2006/relationships/image" Target="../media/image29.jpeg"/><Relationship Id="rId9" Type="http://schemas.openxmlformats.org/officeDocument/2006/relationships/image" Target="../media/image3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a:t>
            </a:fld>
            <a:endParaRPr lang="nl-NL" dirty="0"/>
          </a:p>
        </p:txBody>
      </p:sp>
      <p:sp>
        <p:nvSpPr>
          <p:cNvPr id="5" name="Titel 4"/>
          <p:cNvSpPr>
            <a:spLocks noGrp="1"/>
          </p:cNvSpPr>
          <p:nvPr>
            <p:ph type="title"/>
          </p:nvPr>
        </p:nvSpPr>
        <p:spPr/>
        <p:txBody>
          <a:bodyPr/>
          <a:lstStyle/>
          <a:p>
            <a:r>
              <a:rPr lang="nl-NL" dirty="0"/>
              <a:t>Opwarming aarde</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dirty="0"/>
              <a:t>Gooi met de dobbelsteen</a:t>
            </a:r>
          </a:p>
          <a:p>
            <a:pPr marL="0" indent="0">
              <a:buNone/>
            </a:pPr>
            <a:r>
              <a:rPr lang="nl-NL" dirty="0"/>
              <a:t>Is de worp </a:t>
            </a:r>
            <a:r>
              <a:rPr lang="nl-NL" u="sng" dirty="0"/>
              <a:t>lager</a:t>
            </a:r>
            <a:r>
              <a:rPr lang="nl-NL" dirty="0"/>
              <a:t> dan je </a:t>
            </a:r>
            <a:r>
              <a:rPr lang="nl-NL" b="1" dirty="0">
                <a:solidFill>
                  <a:schemeClr val="tx2">
                    <a:lumMod val="65000"/>
                    <a:lumOff val="35000"/>
                  </a:schemeClr>
                </a:solidFill>
              </a:rPr>
              <a:t>CO2 uitstoot</a:t>
            </a:r>
            <a:r>
              <a:rPr lang="nl-NL" dirty="0"/>
              <a:t>?</a:t>
            </a:r>
          </a:p>
          <a:p>
            <a:pPr marL="457200" indent="-457200">
              <a:buFont typeface="+mj-lt"/>
              <a:buAutoNum type="arabicPeriod"/>
            </a:pPr>
            <a:endParaRPr lang="nl-NL" dirty="0"/>
          </a:p>
          <a:p>
            <a:pPr marL="0" indent="0">
              <a:buNone/>
            </a:pPr>
            <a:r>
              <a:rPr lang="nl-NL" b="1" dirty="0">
                <a:solidFill>
                  <a:srgbClr val="009136"/>
                </a:solidFill>
              </a:rPr>
              <a:t>JA</a:t>
            </a:r>
            <a:r>
              <a:rPr lang="nl-NL" dirty="0"/>
              <a:t>: Veel meer hittegolven en bosbranden</a:t>
            </a:r>
          </a:p>
          <a:p>
            <a:pPr marL="0" indent="0">
              <a:buNone/>
            </a:pPr>
            <a:r>
              <a:rPr lang="nl-NL" dirty="0"/>
              <a:t>Teken een </a:t>
            </a:r>
            <a:r>
              <a:rPr lang="nl-NL" b="1" dirty="0">
                <a:solidFill>
                  <a:srgbClr val="FF0000"/>
                </a:solidFill>
              </a:rPr>
              <a:t>boze smiley </a:t>
            </a:r>
            <a:r>
              <a:rPr lang="nl-NL" dirty="0"/>
              <a:t>in dit jaar.</a:t>
            </a:r>
          </a:p>
        </p:txBody>
      </p:sp>
      <p:pic>
        <p:nvPicPr>
          <p:cNvPr id="7" name="Picture 6" descr="A red die with white numbers on it&#10;&#10;Description automatically generated">
            <a:extLst>
              <a:ext uri="{FF2B5EF4-FFF2-40B4-BE49-F238E27FC236}">
                <a16:creationId xmlns:a16="http://schemas.microsoft.com/office/drawing/2014/main" id="{BFA5B2EB-5992-DC1D-76AB-E80DE502BA76}"/>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048057" y="609964"/>
            <a:ext cx="1932657" cy="2002512"/>
          </a:xfrm>
          <a:prstGeom prst="rect">
            <a:avLst/>
          </a:prstGeom>
        </p:spPr>
      </p:pic>
    </p:spTree>
    <p:extLst>
      <p:ext uri="{BB962C8B-B14F-4D97-AF65-F5344CB8AC3E}">
        <p14:creationId xmlns:p14="http://schemas.microsoft.com/office/powerpoint/2010/main" val="3330708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10</a:t>
            </a:fld>
            <a:endParaRPr lang="nl-NL" dirty="0"/>
          </a:p>
        </p:txBody>
      </p:sp>
      <p:sp>
        <p:nvSpPr>
          <p:cNvPr id="5" name="Titel 4"/>
          <p:cNvSpPr>
            <a:spLocks noGrp="1"/>
          </p:cNvSpPr>
          <p:nvPr>
            <p:ph type="title"/>
          </p:nvPr>
        </p:nvSpPr>
        <p:spPr/>
        <p:txBody>
          <a:bodyPr/>
          <a:lstStyle/>
          <a:p>
            <a:r>
              <a:rPr lang="nl-NL" dirty="0"/>
              <a:t>Gekke koeienziekte</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spcAft>
                <a:spcPts val="0"/>
              </a:spcAft>
              <a:buNone/>
            </a:pPr>
            <a:r>
              <a:rPr lang="nl-NL" dirty="0"/>
              <a:t>Gekke koeienziekte kan gevaarlijk zijn voor </a:t>
            </a:r>
          </a:p>
          <a:p>
            <a:pPr marL="0" indent="0">
              <a:spcAft>
                <a:spcPts val="2400"/>
              </a:spcAft>
              <a:buNone/>
            </a:pPr>
            <a:r>
              <a:rPr lang="nl-NL" dirty="0"/>
              <a:t>de mens!</a:t>
            </a:r>
          </a:p>
          <a:p>
            <a:pPr marL="0" indent="0">
              <a:buNone/>
            </a:pPr>
            <a:r>
              <a:rPr lang="nl-NL" b="1" dirty="0"/>
              <a:t>1 koeienkaart </a:t>
            </a:r>
            <a:r>
              <a:rPr lang="nl-NL" dirty="0"/>
              <a:t>moet weg</a:t>
            </a:r>
          </a:p>
          <a:p>
            <a:pPr marL="0" indent="0">
              <a:buNone/>
            </a:pPr>
            <a:r>
              <a:rPr lang="nl-NL" sz="2000" i="1" dirty="0"/>
              <a:t>(kaart omdraaien of ander kaartje met achterkant naar boven er </a:t>
            </a:r>
            <a:r>
              <a:rPr lang="nl-NL" sz="2000" i="1" dirty="0" err="1"/>
              <a:t>bovenopleggen</a:t>
            </a:r>
            <a:r>
              <a:rPr lang="nl-NL" sz="2000" i="1" dirty="0"/>
              <a:t>)</a:t>
            </a:r>
          </a:p>
          <a:p>
            <a:pPr marL="0" indent="0">
              <a:buNone/>
            </a:pPr>
            <a:endParaRPr lang="nl-NL" sz="2000" i="1" dirty="0"/>
          </a:p>
          <a:p>
            <a:pPr marL="0" indent="0">
              <a:buNone/>
            </a:pPr>
            <a:r>
              <a:rPr lang="nl-NL" dirty="0"/>
              <a:t>Vergeet niet </a:t>
            </a:r>
            <a:r>
              <a:rPr lang="nl-NL" dirty="0">
                <a:solidFill>
                  <a:srgbClr val="CC3300"/>
                </a:solidFill>
              </a:rPr>
              <a:t>eiwit</a:t>
            </a:r>
            <a:r>
              <a:rPr lang="nl-NL" dirty="0"/>
              <a:t> en </a:t>
            </a:r>
            <a:r>
              <a:rPr lang="nl-NL" dirty="0">
                <a:solidFill>
                  <a:schemeClr val="tx2">
                    <a:lumMod val="65000"/>
                    <a:lumOff val="35000"/>
                  </a:schemeClr>
                </a:solidFill>
              </a:rPr>
              <a:t>CO2</a:t>
            </a:r>
            <a:r>
              <a:rPr lang="nl-NL" dirty="0"/>
              <a:t> van je totaal eraf te halen!</a:t>
            </a:r>
          </a:p>
        </p:txBody>
      </p:sp>
      <p:pic>
        <p:nvPicPr>
          <p:cNvPr id="3" name="Picture 2">
            <a:extLst>
              <a:ext uri="{FF2B5EF4-FFF2-40B4-BE49-F238E27FC236}">
                <a16:creationId xmlns:a16="http://schemas.microsoft.com/office/drawing/2014/main" id="{75B8DE3B-1E0C-1059-7DF1-A48BC613057F}"/>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084937" y="953262"/>
            <a:ext cx="1618488" cy="1618488"/>
          </a:xfrm>
          <a:prstGeom prst="rect">
            <a:avLst/>
          </a:prstGeom>
        </p:spPr>
      </p:pic>
      <p:cxnSp>
        <p:nvCxnSpPr>
          <p:cNvPr id="6" name="Straight Connector 5">
            <a:extLst>
              <a:ext uri="{FF2B5EF4-FFF2-40B4-BE49-F238E27FC236}">
                <a16:creationId xmlns:a16="http://schemas.microsoft.com/office/drawing/2014/main" id="{9BA8780B-1B67-1DAB-8D2D-3A242C109AC3}"/>
              </a:ext>
            </a:extLst>
          </p:cNvPr>
          <p:cNvCxnSpPr>
            <a:cxnSpLocks/>
          </p:cNvCxnSpPr>
          <p:nvPr/>
        </p:nvCxnSpPr>
        <p:spPr>
          <a:xfrm>
            <a:off x="6887401" y="953262"/>
            <a:ext cx="1959429" cy="180666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658082F9-C497-7A41-A3EB-EFEBA126964F}"/>
              </a:ext>
            </a:extLst>
          </p:cNvPr>
          <p:cNvCxnSpPr>
            <a:cxnSpLocks/>
          </p:cNvCxnSpPr>
          <p:nvPr/>
        </p:nvCxnSpPr>
        <p:spPr>
          <a:xfrm flipH="1">
            <a:off x="6941532" y="953262"/>
            <a:ext cx="1959429" cy="1737286"/>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55066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11</a:t>
            </a:fld>
            <a:endParaRPr lang="nl-NL" dirty="0"/>
          </a:p>
        </p:txBody>
      </p:sp>
      <p:sp>
        <p:nvSpPr>
          <p:cNvPr id="5" name="Titel 4"/>
          <p:cNvSpPr>
            <a:spLocks noGrp="1"/>
          </p:cNvSpPr>
          <p:nvPr>
            <p:ph type="title"/>
          </p:nvPr>
        </p:nvSpPr>
        <p:spPr/>
        <p:txBody>
          <a:bodyPr/>
          <a:lstStyle/>
          <a:p>
            <a:r>
              <a:rPr lang="nl-NL" dirty="0"/>
              <a:t>Mensen willen gezond eten</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6621984" cy="3060000"/>
          </a:xfrm>
        </p:spPr>
        <p:txBody>
          <a:bodyPr/>
          <a:lstStyle/>
          <a:p>
            <a:pPr marL="0" indent="0" defTabSz="285750">
              <a:buNone/>
              <a:tabLst>
                <a:tab pos="4849813" algn="l"/>
              </a:tabLst>
            </a:pPr>
            <a:r>
              <a:rPr lang="nl-NL" dirty="0"/>
              <a:t>Daar horen vooral groente, fruit en plantaardige eiwitbronnen bij. </a:t>
            </a:r>
          </a:p>
          <a:p>
            <a:pPr marL="457200" indent="-457200">
              <a:buFont typeface="+mj-lt"/>
              <a:buAutoNum type="arabicPeriod"/>
            </a:pPr>
            <a:r>
              <a:rPr lang="nl-NL" dirty="0"/>
              <a:t>Tel je lichtgroene vakjes, maar suikerbieten en bloembollen tellen niet mee.</a:t>
            </a:r>
          </a:p>
          <a:p>
            <a:pPr marL="441325" indent="0">
              <a:buNone/>
            </a:pPr>
            <a:r>
              <a:rPr lang="nl-NL" b="1" dirty="0">
                <a:solidFill>
                  <a:srgbClr val="016728"/>
                </a:solidFill>
              </a:rPr>
              <a:t>7 of meer? </a:t>
            </a:r>
            <a:r>
              <a:rPr lang="nl-NL" dirty="0"/>
              <a:t>Teken een </a:t>
            </a:r>
            <a:r>
              <a:rPr lang="nl-NL" b="1" dirty="0">
                <a:solidFill>
                  <a:srgbClr val="009136"/>
                </a:solidFill>
              </a:rPr>
              <a:t>blije smiley </a:t>
            </a:r>
            <a:r>
              <a:rPr lang="nl-NL" dirty="0"/>
              <a:t>in dit jaar.</a:t>
            </a:r>
          </a:p>
          <a:p>
            <a:pPr marL="441325" indent="0">
              <a:buNone/>
            </a:pPr>
            <a:r>
              <a:rPr lang="nl-NL" b="1" dirty="0">
                <a:solidFill>
                  <a:srgbClr val="D2AD15"/>
                </a:solidFill>
              </a:rPr>
              <a:t>10 of meer? </a:t>
            </a:r>
            <a:r>
              <a:rPr lang="nl-NL" dirty="0"/>
              <a:t>Teken </a:t>
            </a:r>
            <a:r>
              <a:rPr lang="nl-NL" b="1" dirty="0">
                <a:solidFill>
                  <a:srgbClr val="009136"/>
                </a:solidFill>
              </a:rPr>
              <a:t>2 blije smileys </a:t>
            </a:r>
            <a:r>
              <a:rPr lang="nl-NL" dirty="0"/>
              <a:t>in dit jaar.</a:t>
            </a:r>
          </a:p>
        </p:txBody>
      </p:sp>
      <p:pic>
        <p:nvPicPr>
          <p:cNvPr id="3" name="Picture 2">
            <a:extLst>
              <a:ext uri="{FF2B5EF4-FFF2-40B4-BE49-F238E27FC236}">
                <a16:creationId xmlns:a16="http://schemas.microsoft.com/office/drawing/2014/main" id="{08736117-B0FC-70AC-B561-10579AE5819B}"/>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558609" y="1401189"/>
            <a:ext cx="1081390" cy="1081390"/>
          </a:xfrm>
          <a:prstGeom prst="rect">
            <a:avLst/>
          </a:prstGeom>
        </p:spPr>
      </p:pic>
      <p:pic>
        <p:nvPicPr>
          <p:cNvPr id="6" name="Picture 5">
            <a:extLst>
              <a:ext uri="{FF2B5EF4-FFF2-40B4-BE49-F238E27FC236}">
                <a16:creationId xmlns:a16="http://schemas.microsoft.com/office/drawing/2014/main" id="{8FCC81F1-94B3-09F1-2A57-D541D02E1A11}"/>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7989158" y="1723808"/>
            <a:ext cx="1081390" cy="1081390"/>
          </a:xfrm>
          <a:prstGeom prst="rect">
            <a:avLst/>
          </a:prstGeom>
        </p:spPr>
      </p:pic>
      <p:pic>
        <p:nvPicPr>
          <p:cNvPr id="7" name="Picture 6">
            <a:extLst>
              <a:ext uri="{FF2B5EF4-FFF2-40B4-BE49-F238E27FC236}">
                <a16:creationId xmlns:a16="http://schemas.microsoft.com/office/drawing/2014/main" id="{B10D0A26-238C-6EA1-1D19-E2779AB12714}"/>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7666680" y="2613080"/>
            <a:ext cx="1081390" cy="1081390"/>
          </a:xfrm>
          <a:prstGeom prst="rect">
            <a:avLst/>
          </a:prstGeom>
        </p:spPr>
      </p:pic>
    </p:spTree>
    <p:extLst>
      <p:ext uri="{BB962C8B-B14F-4D97-AF65-F5344CB8AC3E}">
        <p14:creationId xmlns:p14="http://schemas.microsoft.com/office/powerpoint/2010/main" val="40200581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12</a:t>
            </a:fld>
            <a:endParaRPr lang="nl-NL" dirty="0"/>
          </a:p>
        </p:txBody>
      </p:sp>
      <p:sp>
        <p:nvSpPr>
          <p:cNvPr id="5" name="Titel 4"/>
          <p:cNvSpPr>
            <a:spLocks noGrp="1"/>
          </p:cNvSpPr>
          <p:nvPr>
            <p:ph type="title"/>
          </p:nvPr>
        </p:nvSpPr>
        <p:spPr/>
        <p:txBody>
          <a:bodyPr/>
          <a:lstStyle/>
          <a:p>
            <a:r>
              <a:rPr lang="nl-NL" dirty="0"/>
              <a:t>Mensen willen vlees eten</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dirty="0"/>
              <a:t>Heb je één of meerdere kaarten met vlees van varkens, kippen of koeien? </a:t>
            </a:r>
          </a:p>
          <a:p>
            <a:pPr marL="0" indent="0">
              <a:buNone/>
            </a:pPr>
            <a:endParaRPr lang="nl-NL" b="1" dirty="0">
              <a:solidFill>
                <a:srgbClr val="016728"/>
              </a:solidFill>
            </a:endParaRPr>
          </a:p>
          <a:p>
            <a:pPr marL="0" indent="0">
              <a:buNone/>
            </a:pPr>
            <a:r>
              <a:rPr lang="nl-NL" b="1" dirty="0">
                <a:solidFill>
                  <a:srgbClr val="016728"/>
                </a:solidFill>
              </a:rPr>
              <a:t>JA: </a:t>
            </a:r>
            <a:r>
              <a:rPr lang="nl-NL" dirty="0"/>
              <a:t>Veel mensen vinden vlees lekker. </a:t>
            </a:r>
          </a:p>
          <a:p>
            <a:pPr marL="0" indent="0">
              <a:buNone/>
            </a:pPr>
            <a:r>
              <a:rPr lang="nl-NL" dirty="0"/>
              <a:t>Teken een </a:t>
            </a:r>
            <a:r>
              <a:rPr lang="nl-NL" b="1" dirty="0">
                <a:solidFill>
                  <a:srgbClr val="009136"/>
                </a:solidFill>
              </a:rPr>
              <a:t>blije smiley </a:t>
            </a:r>
            <a:r>
              <a:rPr lang="nl-NL" dirty="0"/>
              <a:t>in dit jaar.</a:t>
            </a:r>
          </a:p>
        </p:txBody>
      </p:sp>
      <p:pic>
        <p:nvPicPr>
          <p:cNvPr id="3" name="Picture 2">
            <a:extLst>
              <a:ext uri="{FF2B5EF4-FFF2-40B4-BE49-F238E27FC236}">
                <a16:creationId xmlns:a16="http://schemas.microsoft.com/office/drawing/2014/main" id="{6470C312-D9C1-1A84-CEEF-EF9A57F6B8D8}"/>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6441931" y="2308534"/>
            <a:ext cx="1169452" cy="1169452"/>
          </a:xfrm>
          <a:prstGeom prst="rect">
            <a:avLst/>
          </a:prstGeom>
        </p:spPr>
      </p:pic>
      <p:pic>
        <p:nvPicPr>
          <p:cNvPr id="6" name="Picture 5">
            <a:extLst>
              <a:ext uri="{FF2B5EF4-FFF2-40B4-BE49-F238E27FC236}">
                <a16:creationId xmlns:a16="http://schemas.microsoft.com/office/drawing/2014/main" id="{CF1F0973-E8BB-7E6E-072C-49745D6901A4}"/>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7225619" y="2583311"/>
            <a:ext cx="1169452" cy="1169452"/>
          </a:xfrm>
          <a:prstGeom prst="rect">
            <a:avLst/>
          </a:prstGeom>
        </p:spPr>
      </p:pic>
      <p:pic>
        <p:nvPicPr>
          <p:cNvPr id="7" name="Picture 6">
            <a:extLst>
              <a:ext uri="{FF2B5EF4-FFF2-40B4-BE49-F238E27FC236}">
                <a16:creationId xmlns:a16="http://schemas.microsoft.com/office/drawing/2014/main" id="{F2AA545D-68C3-9B7C-6B96-2FC085468A1B}"/>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6795070" y="3280625"/>
            <a:ext cx="1169452" cy="1169452"/>
          </a:xfrm>
          <a:prstGeom prst="rect">
            <a:avLst/>
          </a:prstGeom>
        </p:spPr>
      </p:pic>
    </p:spTree>
    <p:extLst>
      <p:ext uri="{BB962C8B-B14F-4D97-AF65-F5344CB8AC3E}">
        <p14:creationId xmlns:p14="http://schemas.microsoft.com/office/powerpoint/2010/main" val="3270370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13</a:t>
            </a:fld>
            <a:endParaRPr lang="nl-NL" dirty="0"/>
          </a:p>
        </p:txBody>
      </p:sp>
      <p:sp>
        <p:nvSpPr>
          <p:cNvPr id="5" name="Titel 4"/>
          <p:cNvSpPr>
            <a:spLocks noGrp="1"/>
          </p:cNvSpPr>
          <p:nvPr>
            <p:ph type="title"/>
          </p:nvPr>
        </p:nvSpPr>
        <p:spPr/>
        <p:txBody>
          <a:bodyPr/>
          <a:lstStyle/>
          <a:p>
            <a:r>
              <a:rPr lang="nl-NL" dirty="0"/>
              <a:t>Mensen willen melk en kaas</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5954032" cy="3060000"/>
          </a:xfrm>
        </p:spPr>
        <p:txBody>
          <a:bodyPr/>
          <a:lstStyle/>
          <a:p>
            <a:pPr marL="0" indent="0">
              <a:buNone/>
            </a:pPr>
            <a:r>
              <a:rPr lang="nl-NL" dirty="0"/>
              <a:t>Heb je één of meerdere kaarten met melk of kaas van koeien? </a:t>
            </a:r>
          </a:p>
          <a:p>
            <a:pPr marL="0" indent="0">
              <a:buNone/>
            </a:pPr>
            <a:endParaRPr lang="nl-NL" b="1" dirty="0">
              <a:solidFill>
                <a:srgbClr val="016728"/>
              </a:solidFill>
            </a:endParaRPr>
          </a:p>
          <a:p>
            <a:pPr marL="0" indent="0">
              <a:buNone/>
            </a:pPr>
            <a:r>
              <a:rPr lang="nl-NL" b="1" dirty="0">
                <a:solidFill>
                  <a:srgbClr val="016728"/>
                </a:solidFill>
              </a:rPr>
              <a:t>JA: </a:t>
            </a:r>
            <a:r>
              <a:rPr lang="nl-NL" dirty="0"/>
              <a:t>Veel mensen vinden melk(producten) en kaas lekker. </a:t>
            </a:r>
          </a:p>
          <a:p>
            <a:pPr marL="0" indent="0">
              <a:buNone/>
            </a:pPr>
            <a:r>
              <a:rPr lang="nl-NL" dirty="0"/>
              <a:t>Teken een </a:t>
            </a:r>
            <a:r>
              <a:rPr lang="nl-NL" b="1" dirty="0">
                <a:solidFill>
                  <a:srgbClr val="009136"/>
                </a:solidFill>
              </a:rPr>
              <a:t>blije smiley </a:t>
            </a:r>
            <a:r>
              <a:rPr lang="nl-NL" dirty="0"/>
              <a:t>in dit jaar.</a:t>
            </a:r>
          </a:p>
        </p:txBody>
      </p:sp>
      <p:pic>
        <p:nvPicPr>
          <p:cNvPr id="3" name="Picture 2">
            <a:extLst>
              <a:ext uri="{FF2B5EF4-FFF2-40B4-BE49-F238E27FC236}">
                <a16:creationId xmlns:a16="http://schemas.microsoft.com/office/drawing/2014/main" id="{153C55A5-AFAE-BDF2-B18C-3CF61B31A698}"/>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6889221" y="1590077"/>
            <a:ext cx="1169452" cy="1169452"/>
          </a:xfrm>
          <a:prstGeom prst="rect">
            <a:avLst/>
          </a:prstGeom>
        </p:spPr>
      </p:pic>
      <p:pic>
        <p:nvPicPr>
          <p:cNvPr id="6" name="Picture 5">
            <a:extLst>
              <a:ext uri="{FF2B5EF4-FFF2-40B4-BE49-F238E27FC236}">
                <a16:creationId xmlns:a16="http://schemas.microsoft.com/office/drawing/2014/main" id="{6CE39FC0-A520-7EB3-49DC-B1EC8C10C2D9}"/>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7672909" y="1864854"/>
            <a:ext cx="1169452" cy="1169452"/>
          </a:xfrm>
          <a:prstGeom prst="rect">
            <a:avLst/>
          </a:prstGeom>
        </p:spPr>
      </p:pic>
    </p:spTree>
    <p:extLst>
      <p:ext uri="{BB962C8B-B14F-4D97-AF65-F5344CB8AC3E}">
        <p14:creationId xmlns:p14="http://schemas.microsoft.com/office/powerpoint/2010/main" val="1199757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14</a:t>
            </a:fld>
            <a:endParaRPr lang="nl-NL" dirty="0"/>
          </a:p>
        </p:txBody>
      </p:sp>
      <p:sp>
        <p:nvSpPr>
          <p:cNvPr id="5" name="Titel 4"/>
          <p:cNvSpPr>
            <a:spLocks noGrp="1"/>
          </p:cNvSpPr>
          <p:nvPr>
            <p:ph type="title"/>
          </p:nvPr>
        </p:nvSpPr>
        <p:spPr/>
        <p:txBody>
          <a:bodyPr/>
          <a:lstStyle/>
          <a:p>
            <a:r>
              <a:rPr lang="nl-NL" dirty="0"/>
              <a:t>Meer ruimte voor woningen</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dirty="0"/>
              <a:t>In steden en dorpen komt steeds meer aandacht voor meer groen, meer water en meer ruimte. Gezond, fijn en het heeft veel voordelen. Maar het kost wel meer ruimte!</a:t>
            </a:r>
            <a:endParaRPr lang="nl-NL" b="1" dirty="0">
              <a:solidFill>
                <a:srgbClr val="016728"/>
              </a:solidFill>
            </a:endParaRPr>
          </a:p>
          <a:p>
            <a:pPr marL="0" indent="0">
              <a:buNone/>
            </a:pPr>
            <a:r>
              <a:rPr lang="nl-NL" b="1" dirty="0">
                <a:solidFill>
                  <a:srgbClr val="016728"/>
                </a:solidFill>
              </a:rPr>
              <a:t>Maak op 1 geel of lichtgroen veld ruimte voor huizen.</a:t>
            </a:r>
          </a:p>
          <a:p>
            <a:pPr marL="0" indent="0">
              <a:buNone/>
            </a:pPr>
            <a:r>
              <a:rPr lang="nl-NL" sz="2000" i="1" dirty="0"/>
              <a:t>(kaart omdraaien of ander kaartje met achterkant naar boven er </a:t>
            </a:r>
            <a:r>
              <a:rPr lang="nl-NL" sz="2000" i="1" dirty="0" err="1"/>
              <a:t>bovenopleggen</a:t>
            </a:r>
            <a:r>
              <a:rPr lang="nl-NL" sz="2000" i="1" dirty="0"/>
              <a:t>)</a:t>
            </a:r>
          </a:p>
          <a:p>
            <a:pPr marL="0" indent="0">
              <a:buNone/>
            </a:pPr>
            <a:r>
              <a:rPr lang="nl-NL" dirty="0"/>
              <a:t>Vergeet niet </a:t>
            </a:r>
            <a:r>
              <a:rPr lang="nl-NL" dirty="0">
                <a:solidFill>
                  <a:srgbClr val="CC3300"/>
                </a:solidFill>
              </a:rPr>
              <a:t>eiwit</a:t>
            </a:r>
            <a:r>
              <a:rPr lang="nl-NL" dirty="0"/>
              <a:t> en </a:t>
            </a:r>
            <a:r>
              <a:rPr lang="nl-NL" dirty="0">
                <a:solidFill>
                  <a:schemeClr val="tx2">
                    <a:lumMod val="65000"/>
                    <a:lumOff val="35000"/>
                  </a:schemeClr>
                </a:solidFill>
              </a:rPr>
              <a:t>CO2</a:t>
            </a:r>
            <a:r>
              <a:rPr lang="nl-NL" dirty="0"/>
              <a:t> van je totaal eraf te halen!</a:t>
            </a:r>
          </a:p>
          <a:p>
            <a:pPr marL="0" indent="0">
              <a:buNone/>
            </a:pPr>
            <a:endParaRPr lang="nl-NL" sz="2000" i="1" dirty="0"/>
          </a:p>
        </p:txBody>
      </p:sp>
    </p:spTree>
    <p:extLst>
      <p:ext uri="{BB962C8B-B14F-4D97-AF65-F5344CB8AC3E}">
        <p14:creationId xmlns:p14="http://schemas.microsoft.com/office/powerpoint/2010/main" val="264901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15</a:t>
            </a:fld>
            <a:endParaRPr lang="nl-NL" dirty="0"/>
          </a:p>
        </p:txBody>
      </p:sp>
      <p:sp>
        <p:nvSpPr>
          <p:cNvPr id="5" name="Titel 4"/>
          <p:cNvSpPr>
            <a:spLocks noGrp="1"/>
          </p:cNvSpPr>
          <p:nvPr>
            <p:ph type="title"/>
          </p:nvPr>
        </p:nvSpPr>
        <p:spPr/>
        <p:txBody>
          <a:bodyPr/>
          <a:lstStyle/>
          <a:p>
            <a:r>
              <a:rPr lang="nl-NL" dirty="0"/>
              <a:t>Biodiversiteit </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6445482" cy="3060000"/>
          </a:xfrm>
        </p:spPr>
        <p:txBody>
          <a:bodyPr/>
          <a:lstStyle/>
          <a:p>
            <a:pPr marL="0" indent="0">
              <a:buNone/>
            </a:pPr>
            <a:r>
              <a:rPr lang="nl-NL" dirty="0"/>
              <a:t>Meer ruimte voor de natuur zorgt voor meer biodiversiteit. Dat betekent dat er veel verschillende planten en dieren leven. </a:t>
            </a:r>
          </a:p>
          <a:p>
            <a:pPr marL="457200" indent="-457200">
              <a:buFont typeface="+mj-lt"/>
              <a:buAutoNum type="arabicPeriod"/>
            </a:pPr>
            <a:r>
              <a:rPr lang="nl-NL" dirty="0"/>
              <a:t>Tel het aantal natuurvakjes.</a:t>
            </a:r>
          </a:p>
          <a:p>
            <a:pPr marL="441325" indent="0">
              <a:buNone/>
            </a:pPr>
            <a:r>
              <a:rPr lang="nl-NL" b="1" dirty="0">
                <a:solidFill>
                  <a:srgbClr val="016728"/>
                </a:solidFill>
              </a:rPr>
              <a:t>8 of meer? </a:t>
            </a:r>
            <a:r>
              <a:rPr lang="nl-NL" dirty="0"/>
              <a:t>Leg een </a:t>
            </a:r>
            <a:r>
              <a:rPr lang="nl-NL" b="1" dirty="0">
                <a:solidFill>
                  <a:srgbClr val="009136"/>
                </a:solidFill>
              </a:rPr>
              <a:t>blije smiley </a:t>
            </a:r>
            <a:r>
              <a:rPr lang="nl-NL" dirty="0"/>
              <a:t>in dit jaar.</a:t>
            </a:r>
          </a:p>
          <a:p>
            <a:pPr marL="441325" indent="0">
              <a:buNone/>
            </a:pPr>
            <a:r>
              <a:rPr lang="nl-NL" b="1" dirty="0">
                <a:solidFill>
                  <a:srgbClr val="D2AD15"/>
                </a:solidFill>
              </a:rPr>
              <a:t>10 of meer? </a:t>
            </a:r>
            <a:r>
              <a:rPr lang="nl-NL" dirty="0"/>
              <a:t>Leg </a:t>
            </a:r>
            <a:r>
              <a:rPr lang="nl-NL" b="1" dirty="0">
                <a:solidFill>
                  <a:srgbClr val="009136"/>
                </a:solidFill>
              </a:rPr>
              <a:t>2 blije smileys </a:t>
            </a:r>
            <a:r>
              <a:rPr lang="nl-NL" dirty="0"/>
              <a:t>in dit jaar.</a:t>
            </a:r>
          </a:p>
        </p:txBody>
      </p:sp>
      <p:pic>
        <p:nvPicPr>
          <p:cNvPr id="3" name="Picture 2">
            <a:extLst>
              <a:ext uri="{FF2B5EF4-FFF2-40B4-BE49-F238E27FC236}">
                <a16:creationId xmlns:a16="http://schemas.microsoft.com/office/drawing/2014/main" id="{99886373-2E88-9869-F91B-393EEAF365E4}"/>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382107" y="1393740"/>
            <a:ext cx="1618488" cy="1618488"/>
          </a:xfrm>
          <a:prstGeom prst="rect">
            <a:avLst/>
          </a:prstGeom>
        </p:spPr>
      </p:pic>
    </p:spTree>
    <p:extLst>
      <p:ext uri="{BB962C8B-B14F-4D97-AF65-F5344CB8AC3E}">
        <p14:creationId xmlns:p14="http://schemas.microsoft.com/office/powerpoint/2010/main" val="1111910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16</a:t>
            </a:fld>
            <a:endParaRPr lang="nl-NL" dirty="0"/>
          </a:p>
        </p:txBody>
      </p:sp>
      <p:sp>
        <p:nvSpPr>
          <p:cNvPr id="5" name="Titel 4"/>
          <p:cNvSpPr>
            <a:spLocks noGrp="1"/>
          </p:cNvSpPr>
          <p:nvPr>
            <p:ph type="title"/>
          </p:nvPr>
        </p:nvSpPr>
        <p:spPr/>
        <p:txBody>
          <a:bodyPr/>
          <a:lstStyle/>
          <a:p>
            <a:r>
              <a:rPr lang="nl-NL" dirty="0"/>
              <a:t>Bijensterfte  </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6247946" cy="3060000"/>
          </a:xfrm>
        </p:spPr>
        <p:txBody>
          <a:bodyPr/>
          <a:lstStyle/>
          <a:p>
            <a:pPr marL="0" indent="0">
              <a:buNone/>
            </a:pPr>
            <a:r>
              <a:rPr lang="nl-NL" dirty="0"/>
              <a:t>Door het gebruik van landbouwgif en door steeds minder natuur gaat het niet goed met de bijen. Terwijl bijen nodig zijn om planten te bestuiven. Zonder bijen geen voedsel! </a:t>
            </a:r>
          </a:p>
          <a:p>
            <a:pPr marL="457200" indent="-457200">
              <a:buFont typeface="+mj-lt"/>
              <a:buAutoNum type="arabicPeriod"/>
            </a:pPr>
            <a:r>
              <a:rPr lang="nl-NL" dirty="0"/>
              <a:t>Tel het aantal natuurvakjes.</a:t>
            </a:r>
          </a:p>
          <a:p>
            <a:pPr marL="441325" indent="0">
              <a:buNone/>
            </a:pPr>
            <a:r>
              <a:rPr lang="nl-NL" b="1" dirty="0">
                <a:solidFill>
                  <a:srgbClr val="016728"/>
                </a:solidFill>
              </a:rPr>
              <a:t>7 of minder? </a:t>
            </a:r>
            <a:r>
              <a:rPr lang="nl-NL" dirty="0">
                <a:solidFill>
                  <a:schemeClr val="tx1"/>
                </a:solidFill>
              </a:rPr>
              <a:t>Te weinig bijen! </a:t>
            </a:r>
            <a:r>
              <a:rPr lang="nl-NL" dirty="0"/>
              <a:t>Teken een </a:t>
            </a:r>
            <a:r>
              <a:rPr lang="nl-NL" b="1" dirty="0">
                <a:solidFill>
                  <a:srgbClr val="FF0000"/>
                </a:solidFill>
              </a:rPr>
              <a:t>boze smiley </a:t>
            </a:r>
            <a:r>
              <a:rPr lang="nl-NL" dirty="0"/>
              <a:t>in dit jaar.</a:t>
            </a:r>
          </a:p>
        </p:txBody>
      </p:sp>
      <p:pic>
        <p:nvPicPr>
          <p:cNvPr id="6" name="Picture 5">
            <a:extLst>
              <a:ext uri="{FF2B5EF4-FFF2-40B4-BE49-F238E27FC236}">
                <a16:creationId xmlns:a16="http://schemas.microsoft.com/office/drawing/2014/main" id="{6CE62A34-48DA-4CDA-D34C-CFEB68F45996}"/>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382107" y="1393740"/>
            <a:ext cx="1618488" cy="1618488"/>
          </a:xfrm>
          <a:prstGeom prst="rect">
            <a:avLst/>
          </a:prstGeom>
        </p:spPr>
      </p:pic>
    </p:spTree>
    <p:extLst>
      <p:ext uri="{BB962C8B-B14F-4D97-AF65-F5344CB8AC3E}">
        <p14:creationId xmlns:p14="http://schemas.microsoft.com/office/powerpoint/2010/main" val="30597736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17</a:t>
            </a:fld>
            <a:endParaRPr lang="nl-NL" dirty="0"/>
          </a:p>
        </p:txBody>
      </p:sp>
      <p:sp>
        <p:nvSpPr>
          <p:cNvPr id="5" name="Titel 4"/>
          <p:cNvSpPr>
            <a:spLocks noGrp="1"/>
          </p:cNvSpPr>
          <p:nvPr>
            <p:ph type="title"/>
          </p:nvPr>
        </p:nvSpPr>
        <p:spPr/>
        <p:txBody>
          <a:bodyPr/>
          <a:lstStyle/>
          <a:p>
            <a:r>
              <a:rPr lang="nl-NL" dirty="0"/>
              <a:t>Te weinig drinkwater   </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6" y="1611220"/>
            <a:ext cx="6012621" cy="3060000"/>
          </a:xfrm>
        </p:spPr>
        <p:txBody>
          <a:bodyPr/>
          <a:lstStyle/>
          <a:p>
            <a:pPr marL="0" indent="0">
              <a:buNone/>
            </a:pPr>
            <a:r>
              <a:rPr lang="nl-NL" dirty="0"/>
              <a:t>Door de opwarming van de aarde is er vaker droogte en extreem weer. Daardoor komt er minder grondwater, wat we gebruiken voor het drinkwater. Vooral de veeteelt gebruikt veel (drink)water. </a:t>
            </a:r>
          </a:p>
          <a:p>
            <a:pPr marL="457200" indent="-457200">
              <a:buFont typeface="+mj-lt"/>
              <a:buAutoNum type="arabicPeriod"/>
            </a:pPr>
            <a:r>
              <a:rPr lang="nl-NL" dirty="0"/>
              <a:t>Tel het aantal gele velden.</a:t>
            </a:r>
          </a:p>
          <a:p>
            <a:pPr marL="441325" indent="0">
              <a:buNone/>
            </a:pPr>
            <a:r>
              <a:rPr lang="nl-NL" b="1" dirty="0">
                <a:solidFill>
                  <a:srgbClr val="016728"/>
                </a:solidFill>
              </a:rPr>
              <a:t>8 of meer? </a:t>
            </a:r>
            <a:r>
              <a:rPr lang="nl-NL" dirty="0">
                <a:solidFill>
                  <a:schemeClr val="tx1"/>
                </a:solidFill>
              </a:rPr>
              <a:t>Te weinig drinkwater!</a:t>
            </a:r>
            <a:r>
              <a:rPr lang="nl-NL" b="1" dirty="0">
                <a:solidFill>
                  <a:srgbClr val="016728"/>
                </a:solidFill>
              </a:rPr>
              <a:t> </a:t>
            </a:r>
            <a:r>
              <a:rPr lang="nl-NL" dirty="0"/>
              <a:t>Teken een </a:t>
            </a:r>
            <a:r>
              <a:rPr lang="nl-NL" b="1" dirty="0">
                <a:solidFill>
                  <a:srgbClr val="FF0000"/>
                </a:solidFill>
              </a:rPr>
              <a:t>boze smiley </a:t>
            </a:r>
            <a:r>
              <a:rPr lang="nl-NL" dirty="0"/>
              <a:t>in dit jaar.</a:t>
            </a:r>
          </a:p>
        </p:txBody>
      </p:sp>
      <p:pic>
        <p:nvPicPr>
          <p:cNvPr id="3" name="Picture 2">
            <a:extLst>
              <a:ext uri="{FF2B5EF4-FFF2-40B4-BE49-F238E27FC236}">
                <a16:creationId xmlns:a16="http://schemas.microsoft.com/office/drawing/2014/main" id="{4E04FF32-543C-8FE4-244C-351F3D42686D}"/>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026657" y="1449031"/>
            <a:ext cx="1169452" cy="1169452"/>
          </a:xfrm>
          <a:prstGeom prst="rect">
            <a:avLst/>
          </a:prstGeom>
        </p:spPr>
      </p:pic>
      <p:pic>
        <p:nvPicPr>
          <p:cNvPr id="6" name="Picture 5">
            <a:extLst>
              <a:ext uri="{FF2B5EF4-FFF2-40B4-BE49-F238E27FC236}">
                <a16:creationId xmlns:a16="http://schemas.microsoft.com/office/drawing/2014/main" id="{1700DBBB-9C04-7E9D-2D23-0D3EF9DCF349}"/>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7810345" y="1723808"/>
            <a:ext cx="1169452" cy="1169452"/>
          </a:xfrm>
          <a:prstGeom prst="rect">
            <a:avLst/>
          </a:prstGeom>
        </p:spPr>
      </p:pic>
      <p:pic>
        <p:nvPicPr>
          <p:cNvPr id="7" name="Picture 6">
            <a:extLst>
              <a:ext uri="{FF2B5EF4-FFF2-40B4-BE49-F238E27FC236}">
                <a16:creationId xmlns:a16="http://schemas.microsoft.com/office/drawing/2014/main" id="{D12591FB-EDFA-93E8-1039-5667A1F45BE5}"/>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7379796" y="2421122"/>
            <a:ext cx="1169452" cy="1169452"/>
          </a:xfrm>
          <a:prstGeom prst="rect">
            <a:avLst/>
          </a:prstGeom>
        </p:spPr>
      </p:pic>
    </p:spTree>
    <p:extLst>
      <p:ext uri="{BB962C8B-B14F-4D97-AF65-F5344CB8AC3E}">
        <p14:creationId xmlns:p14="http://schemas.microsoft.com/office/powerpoint/2010/main" val="1067487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18</a:t>
            </a:fld>
            <a:endParaRPr lang="nl-NL" dirty="0"/>
          </a:p>
        </p:txBody>
      </p:sp>
      <p:sp>
        <p:nvSpPr>
          <p:cNvPr id="5" name="Titel 4"/>
          <p:cNvSpPr>
            <a:spLocks noGrp="1"/>
          </p:cNvSpPr>
          <p:nvPr>
            <p:ph type="title"/>
          </p:nvPr>
        </p:nvSpPr>
        <p:spPr/>
        <p:txBody>
          <a:bodyPr/>
          <a:lstStyle/>
          <a:p>
            <a:r>
              <a:rPr lang="nl-NL" dirty="0"/>
              <a:t>Goed voor mens en natuur </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6868432" cy="3060000"/>
          </a:xfrm>
        </p:spPr>
        <p:txBody>
          <a:bodyPr/>
          <a:lstStyle/>
          <a:p>
            <a:pPr marL="0" indent="0">
              <a:buNone/>
            </a:pPr>
            <a:r>
              <a:rPr lang="nl-NL" dirty="0"/>
              <a:t>Hoe meer verschillende planten, hoe beter. Het is gezond om gevarieerd én plantaardig te eten en veel verschillende planten is goed voor de natuur. </a:t>
            </a:r>
          </a:p>
          <a:p>
            <a:pPr marL="457200" indent="-457200">
              <a:buFont typeface="+mj-lt"/>
              <a:buAutoNum type="arabicPeriod"/>
            </a:pPr>
            <a:r>
              <a:rPr lang="nl-NL" dirty="0"/>
              <a:t>Tel het aantal verschillende planten op de lichtgroene vakjes. Suikerbieten en bloembollen tellen mee.</a:t>
            </a:r>
          </a:p>
          <a:p>
            <a:pPr marL="441325" indent="0">
              <a:buNone/>
            </a:pPr>
            <a:r>
              <a:rPr lang="nl-NL" b="1" dirty="0">
                <a:solidFill>
                  <a:srgbClr val="016728"/>
                </a:solidFill>
              </a:rPr>
              <a:t>8 of meer? </a:t>
            </a:r>
            <a:r>
              <a:rPr lang="nl-NL" dirty="0"/>
              <a:t>Teken een </a:t>
            </a:r>
            <a:r>
              <a:rPr lang="nl-NL" b="1" dirty="0">
                <a:solidFill>
                  <a:srgbClr val="009136"/>
                </a:solidFill>
              </a:rPr>
              <a:t>blije smiley </a:t>
            </a:r>
            <a:r>
              <a:rPr lang="nl-NL" dirty="0"/>
              <a:t>in dit jaar.</a:t>
            </a:r>
          </a:p>
          <a:p>
            <a:pPr marL="441325" indent="0">
              <a:buNone/>
            </a:pPr>
            <a:r>
              <a:rPr lang="nl-NL" b="1" dirty="0">
                <a:solidFill>
                  <a:srgbClr val="D2AD15"/>
                </a:solidFill>
              </a:rPr>
              <a:t>10 of meer? </a:t>
            </a:r>
            <a:r>
              <a:rPr lang="nl-NL" dirty="0"/>
              <a:t>Teken </a:t>
            </a:r>
            <a:r>
              <a:rPr lang="nl-NL" b="1" dirty="0">
                <a:solidFill>
                  <a:srgbClr val="009136"/>
                </a:solidFill>
              </a:rPr>
              <a:t>2 blije smileys </a:t>
            </a:r>
            <a:r>
              <a:rPr lang="nl-NL" dirty="0"/>
              <a:t>in dit jaar.</a:t>
            </a:r>
          </a:p>
        </p:txBody>
      </p:sp>
      <p:pic>
        <p:nvPicPr>
          <p:cNvPr id="3" name="Picture 2">
            <a:extLst>
              <a:ext uri="{FF2B5EF4-FFF2-40B4-BE49-F238E27FC236}">
                <a16:creationId xmlns:a16="http://schemas.microsoft.com/office/drawing/2014/main" id="{E5D2841B-FFE9-3310-8A34-7F7AFF67846C}"/>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8000999" y="1449031"/>
            <a:ext cx="942707" cy="942707"/>
          </a:xfrm>
          <a:prstGeom prst="rect">
            <a:avLst/>
          </a:prstGeom>
        </p:spPr>
      </p:pic>
      <p:pic>
        <p:nvPicPr>
          <p:cNvPr id="6" name="Picture 5">
            <a:extLst>
              <a:ext uri="{FF2B5EF4-FFF2-40B4-BE49-F238E27FC236}">
                <a16:creationId xmlns:a16="http://schemas.microsoft.com/office/drawing/2014/main" id="{F56E317E-9513-7A11-219E-8373692DFAFA}"/>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8000999" y="2571750"/>
            <a:ext cx="942707" cy="942707"/>
          </a:xfrm>
          <a:prstGeom prst="rect">
            <a:avLst/>
          </a:prstGeom>
        </p:spPr>
      </p:pic>
      <p:pic>
        <p:nvPicPr>
          <p:cNvPr id="7" name="Picture 6">
            <a:extLst>
              <a:ext uri="{FF2B5EF4-FFF2-40B4-BE49-F238E27FC236}">
                <a16:creationId xmlns:a16="http://schemas.microsoft.com/office/drawing/2014/main" id="{81537F47-A2AA-5327-6388-6258F6FDCB28}"/>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8000999" y="3694469"/>
            <a:ext cx="942707" cy="942707"/>
          </a:xfrm>
          <a:prstGeom prst="rect">
            <a:avLst/>
          </a:prstGeom>
        </p:spPr>
      </p:pic>
    </p:spTree>
    <p:extLst>
      <p:ext uri="{BB962C8B-B14F-4D97-AF65-F5344CB8AC3E}">
        <p14:creationId xmlns:p14="http://schemas.microsoft.com/office/powerpoint/2010/main" val="894789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19</a:t>
            </a:fld>
            <a:endParaRPr lang="nl-NL" dirty="0"/>
          </a:p>
        </p:txBody>
      </p:sp>
      <p:sp>
        <p:nvSpPr>
          <p:cNvPr id="5" name="Titel 4"/>
          <p:cNvSpPr>
            <a:spLocks noGrp="1"/>
          </p:cNvSpPr>
          <p:nvPr>
            <p:ph type="title"/>
          </p:nvPr>
        </p:nvSpPr>
        <p:spPr/>
        <p:txBody>
          <a:bodyPr/>
          <a:lstStyle/>
          <a:p>
            <a:r>
              <a:rPr lang="nl-NL" dirty="0"/>
              <a:t>Boze boeren</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6012622" cy="3060000"/>
          </a:xfrm>
        </p:spPr>
        <p:txBody>
          <a:bodyPr/>
          <a:lstStyle/>
          <a:p>
            <a:pPr marL="0" indent="0">
              <a:buNone/>
            </a:pPr>
            <a:r>
              <a:rPr lang="nl-NL" dirty="0"/>
              <a:t>Voor een duurzame landbouw moeten er boeren stoppen. Sommige boeren willen dat wel, anderen zijn daar erg boos over.</a:t>
            </a:r>
          </a:p>
        </p:txBody>
      </p:sp>
      <p:pic>
        <p:nvPicPr>
          <p:cNvPr id="3" name="Picture 2">
            <a:extLst>
              <a:ext uri="{FF2B5EF4-FFF2-40B4-BE49-F238E27FC236}">
                <a16:creationId xmlns:a16="http://schemas.microsoft.com/office/drawing/2014/main" id="{A5E4B059-11F0-189A-E95C-58FC16D97903}"/>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190661" y="1449031"/>
            <a:ext cx="1005448" cy="1005448"/>
          </a:xfrm>
          <a:prstGeom prst="rect">
            <a:avLst/>
          </a:prstGeom>
        </p:spPr>
      </p:pic>
      <p:pic>
        <p:nvPicPr>
          <p:cNvPr id="6" name="Picture 5">
            <a:extLst>
              <a:ext uri="{FF2B5EF4-FFF2-40B4-BE49-F238E27FC236}">
                <a16:creationId xmlns:a16="http://schemas.microsoft.com/office/drawing/2014/main" id="{AD1BDA65-B140-F86C-04C5-38F80239C35A}"/>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7974349" y="1723808"/>
            <a:ext cx="1005448" cy="1005448"/>
          </a:xfrm>
          <a:prstGeom prst="rect">
            <a:avLst/>
          </a:prstGeom>
        </p:spPr>
      </p:pic>
      <p:pic>
        <p:nvPicPr>
          <p:cNvPr id="7" name="Picture 6">
            <a:extLst>
              <a:ext uri="{FF2B5EF4-FFF2-40B4-BE49-F238E27FC236}">
                <a16:creationId xmlns:a16="http://schemas.microsoft.com/office/drawing/2014/main" id="{BC68A5A9-D661-0F1F-40E2-4C47D3BFCE20}"/>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7543800" y="2271356"/>
            <a:ext cx="1005448" cy="1005448"/>
          </a:xfrm>
          <a:prstGeom prst="rect">
            <a:avLst/>
          </a:prstGeom>
        </p:spPr>
      </p:pic>
      <p:sp>
        <p:nvSpPr>
          <p:cNvPr id="8" name="Text Placeholder 1">
            <a:extLst>
              <a:ext uri="{FF2B5EF4-FFF2-40B4-BE49-F238E27FC236}">
                <a16:creationId xmlns:a16="http://schemas.microsoft.com/office/drawing/2014/main" id="{B52F9B89-77D8-FBDE-71E8-A30E9577071A}"/>
              </a:ext>
            </a:extLst>
          </p:cNvPr>
          <p:cNvSpPr txBox="1">
            <a:spLocks/>
          </p:cNvSpPr>
          <p:nvPr/>
        </p:nvSpPr>
        <p:spPr>
          <a:xfrm>
            <a:off x="936624" y="3119583"/>
            <a:ext cx="7612623" cy="3060000"/>
          </a:xfrm>
          <a:prstGeom prst="rect">
            <a:avLst/>
          </a:prstGeom>
        </p:spPr>
        <p:txBody>
          <a:bodyPr vert="horz" lIns="0" tIns="0" rIns="0" bIns="0"/>
          <a:lstStyle>
            <a:lvl1pPr marL="18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1pPr>
            <a:lvl2pPr marL="36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2pPr>
            <a:lvl3pPr marL="54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3pPr>
            <a:lvl4pPr marL="72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4pPr>
            <a:lvl5pPr marL="90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buFont typeface="+mj-lt"/>
              <a:buAutoNum type="arabicPeriod"/>
            </a:pPr>
            <a:r>
              <a:rPr lang="nl-NL" dirty="0"/>
              <a:t>Tel het aantal gele en lichtgroene vakjes.</a:t>
            </a:r>
          </a:p>
          <a:p>
            <a:pPr marL="441325" indent="0">
              <a:buFont typeface="Arial"/>
              <a:buNone/>
            </a:pPr>
            <a:r>
              <a:rPr lang="nl-NL" b="1" dirty="0">
                <a:solidFill>
                  <a:srgbClr val="016728"/>
                </a:solidFill>
              </a:rPr>
              <a:t>18 of minder? </a:t>
            </a:r>
            <a:r>
              <a:rPr lang="nl-NL" dirty="0"/>
              <a:t>Teken een </a:t>
            </a:r>
            <a:r>
              <a:rPr lang="nl-NL" b="1" dirty="0">
                <a:solidFill>
                  <a:srgbClr val="FF0000"/>
                </a:solidFill>
              </a:rPr>
              <a:t>boze smiley </a:t>
            </a:r>
            <a:r>
              <a:rPr lang="nl-NL" dirty="0"/>
              <a:t>in dit jaar.</a:t>
            </a:r>
          </a:p>
          <a:p>
            <a:pPr marL="441325" indent="0">
              <a:buFont typeface="Arial"/>
              <a:buNone/>
            </a:pPr>
            <a:r>
              <a:rPr lang="nl-NL" b="1" dirty="0">
                <a:solidFill>
                  <a:srgbClr val="D2AD15"/>
                </a:solidFill>
              </a:rPr>
              <a:t>16 of minder? </a:t>
            </a:r>
            <a:r>
              <a:rPr lang="nl-NL" dirty="0"/>
              <a:t>Teken </a:t>
            </a:r>
            <a:r>
              <a:rPr lang="nl-NL" b="1" dirty="0">
                <a:solidFill>
                  <a:srgbClr val="FF0000"/>
                </a:solidFill>
              </a:rPr>
              <a:t>2 boze smileys </a:t>
            </a:r>
            <a:r>
              <a:rPr lang="nl-NL" dirty="0"/>
              <a:t>in dit jaar.</a:t>
            </a:r>
          </a:p>
        </p:txBody>
      </p:sp>
    </p:spTree>
    <p:extLst>
      <p:ext uri="{BB962C8B-B14F-4D97-AF65-F5344CB8AC3E}">
        <p14:creationId xmlns:p14="http://schemas.microsoft.com/office/powerpoint/2010/main" val="3034160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2</a:t>
            </a:fld>
            <a:endParaRPr lang="nl-NL" dirty="0"/>
          </a:p>
        </p:txBody>
      </p:sp>
      <p:sp>
        <p:nvSpPr>
          <p:cNvPr id="5" name="Titel 4"/>
          <p:cNvSpPr>
            <a:spLocks noGrp="1"/>
          </p:cNvSpPr>
          <p:nvPr>
            <p:ph type="title"/>
          </p:nvPr>
        </p:nvSpPr>
        <p:spPr/>
        <p:txBody>
          <a:bodyPr/>
          <a:lstStyle/>
          <a:p>
            <a:r>
              <a:rPr lang="nl-NL" dirty="0"/>
              <a:t>Droogte</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dirty="0"/>
              <a:t>Gooi met de dobbelsteen</a:t>
            </a:r>
          </a:p>
          <a:p>
            <a:pPr marL="0" indent="0">
              <a:buNone/>
            </a:pPr>
            <a:r>
              <a:rPr lang="nl-NL" dirty="0"/>
              <a:t>Is de worp </a:t>
            </a:r>
            <a:r>
              <a:rPr lang="nl-NL" u="sng" dirty="0"/>
              <a:t>lager</a:t>
            </a:r>
            <a:r>
              <a:rPr lang="nl-NL" dirty="0"/>
              <a:t> dan je </a:t>
            </a:r>
            <a:r>
              <a:rPr lang="nl-NL" b="1" dirty="0">
                <a:solidFill>
                  <a:schemeClr val="tx2">
                    <a:lumMod val="65000"/>
                    <a:lumOff val="35000"/>
                  </a:schemeClr>
                </a:solidFill>
              </a:rPr>
              <a:t>CO2 uitstoot</a:t>
            </a:r>
            <a:r>
              <a:rPr lang="nl-NL" dirty="0"/>
              <a:t>?</a:t>
            </a:r>
          </a:p>
          <a:p>
            <a:pPr marL="457200" indent="-457200">
              <a:buFont typeface="+mj-lt"/>
              <a:buAutoNum type="arabicPeriod"/>
            </a:pPr>
            <a:endParaRPr lang="nl-NL" dirty="0"/>
          </a:p>
          <a:p>
            <a:pPr marL="0" indent="0">
              <a:buNone/>
            </a:pPr>
            <a:r>
              <a:rPr lang="nl-NL" b="1" dirty="0">
                <a:solidFill>
                  <a:srgbClr val="009136"/>
                </a:solidFill>
              </a:rPr>
              <a:t>JA </a:t>
            </a:r>
            <a:r>
              <a:rPr lang="nl-NL" dirty="0"/>
              <a:t>: Watertekort door de opwarming van de aarde. De boeren kunnen niet sproeien. Te weinig oogst dit jaar.</a:t>
            </a:r>
          </a:p>
          <a:p>
            <a:pPr marL="0" indent="0">
              <a:buNone/>
            </a:pPr>
            <a:r>
              <a:rPr lang="nl-NL" dirty="0"/>
              <a:t>Teken een </a:t>
            </a:r>
            <a:r>
              <a:rPr lang="nl-NL" b="1" dirty="0">
                <a:solidFill>
                  <a:srgbClr val="FF0000"/>
                </a:solidFill>
              </a:rPr>
              <a:t>boze smiley </a:t>
            </a:r>
            <a:r>
              <a:rPr lang="nl-NL" dirty="0"/>
              <a:t>in dit jaar.</a:t>
            </a:r>
          </a:p>
        </p:txBody>
      </p:sp>
      <p:pic>
        <p:nvPicPr>
          <p:cNvPr id="3" name="Picture 2" descr="A red die with white numbers on it&#10;&#10;Description automatically generated">
            <a:extLst>
              <a:ext uri="{FF2B5EF4-FFF2-40B4-BE49-F238E27FC236}">
                <a16:creationId xmlns:a16="http://schemas.microsoft.com/office/drawing/2014/main" id="{7D31B81A-30F1-3BE7-B557-84DA6D2BC419}"/>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048057" y="609964"/>
            <a:ext cx="1932657" cy="2002512"/>
          </a:xfrm>
          <a:prstGeom prst="rect">
            <a:avLst/>
          </a:prstGeom>
        </p:spPr>
      </p:pic>
    </p:spTree>
    <p:extLst>
      <p:ext uri="{BB962C8B-B14F-4D97-AF65-F5344CB8AC3E}">
        <p14:creationId xmlns:p14="http://schemas.microsoft.com/office/powerpoint/2010/main" val="1522610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20</a:t>
            </a:fld>
            <a:endParaRPr lang="nl-NL" dirty="0"/>
          </a:p>
        </p:txBody>
      </p:sp>
      <p:sp>
        <p:nvSpPr>
          <p:cNvPr id="5" name="Titel 4"/>
          <p:cNvSpPr>
            <a:spLocks noGrp="1"/>
          </p:cNvSpPr>
          <p:nvPr>
            <p:ph type="title"/>
          </p:nvPr>
        </p:nvSpPr>
        <p:spPr/>
        <p:txBody>
          <a:bodyPr/>
          <a:lstStyle/>
          <a:p>
            <a:r>
              <a:rPr lang="nl-NL" dirty="0"/>
              <a:t>Bevolkingstoename</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6445482" cy="1618488"/>
          </a:xfrm>
        </p:spPr>
        <p:txBody>
          <a:bodyPr/>
          <a:lstStyle/>
          <a:p>
            <a:pPr marL="0" indent="0">
              <a:buNone/>
            </a:pPr>
            <a:r>
              <a:rPr lang="nl-NL" dirty="0"/>
              <a:t>De bevolking blijft groeien. </a:t>
            </a:r>
          </a:p>
          <a:p>
            <a:pPr marL="0" indent="0">
              <a:buNone/>
            </a:pPr>
            <a:r>
              <a:rPr lang="nl-NL" dirty="0"/>
              <a:t>Leg een huizenkaart op een geel of lichtgroen vakje. Let op deze mensen hebben ook eten nodig, dus er is nu 600 </a:t>
            </a:r>
            <a:r>
              <a:rPr lang="nl-NL" dirty="0" err="1"/>
              <a:t>ipv</a:t>
            </a:r>
            <a:r>
              <a:rPr lang="nl-NL" dirty="0"/>
              <a:t> 500 eiwit nodig!</a:t>
            </a:r>
            <a:endParaRPr lang="nl-NL" sz="2000" i="1" dirty="0"/>
          </a:p>
        </p:txBody>
      </p:sp>
      <p:pic>
        <p:nvPicPr>
          <p:cNvPr id="3" name="Picture 2">
            <a:extLst>
              <a:ext uri="{FF2B5EF4-FFF2-40B4-BE49-F238E27FC236}">
                <a16:creationId xmlns:a16="http://schemas.microsoft.com/office/drawing/2014/main" id="{84DFE26E-4A40-915F-A85D-48F08DA61924}"/>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382107" y="1393740"/>
            <a:ext cx="1618488" cy="1618488"/>
          </a:xfrm>
          <a:prstGeom prst="rect">
            <a:avLst/>
          </a:prstGeom>
        </p:spPr>
      </p:pic>
      <p:sp>
        <p:nvSpPr>
          <p:cNvPr id="6" name="Text Placeholder 1">
            <a:extLst>
              <a:ext uri="{FF2B5EF4-FFF2-40B4-BE49-F238E27FC236}">
                <a16:creationId xmlns:a16="http://schemas.microsoft.com/office/drawing/2014/main" id="{1697A0BF-AAF3-CB15-4805-5ED0681347F7}"/>
              </a:ext>
            </a:extLst>
          </p:cNvPr>
          <p:cNvSpPr txBox="1">
            <a:spLocks/>
          </p:cNvSpPr>
          <p:nvPr/>
        </p:nvSpPr>
        <p:spPr>
          <a:xfrm>
            <a:off x="936625" y="3630758"/>
            <a:ext cx="7766800" cy="946103"/>
          </a:xfrm>
          <a:prstGeom prst="rect">
            <a:avLst/>
          </a:prstGeom>
        </p:spPr>
        <p:txBody>
          <a:bodyPr vert="horz" lIns="0" tIns="0" rIns="0" bIns="0"/>
          <a:lstStyle>
            <a:lvl1pPr marL="18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1pPr>
            <a:lvl2pPr marL="36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2pPr>
            <a:lvl3pPr marL="54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3pPr>
            <a:lvl4pPr marL="72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4pPr>
            <a:lvl5pPr marL="90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nl-NL" dirty="0"/>
              <a:t>Vergeet niet </a:t>
            </a:r>
            <a:r>
              <a:rPr lang="nl-NL" dirty="0">
                <a:solidFill>
                  <a:srgbClr val="CC3300"/>
                </a:solidFill>
              </a:rPr>
              <a:t>eiwit</a:t>
            </a:r>
            <a:r>
              <a:rPr lang="nl-NL" dirty="0"/>
              <a:t> en </a:t>
            </a:r>
            <a:r>
              <a:rPr lang="nl-NL" dirty="0">
                <a:solidFill>
                  <a:schemeClr val="tx2">
                    <a:lumMod val="65000"/>
                    <a:lumOff val="35000"/>
                  </a:schemeClr>
                </a:solidFill>
              </a:rPr>
              <a:t>CO2</a:t>
            </a:r>
            <a:r>
              <a:rPr lang="nl-NL" dirty="0"/>
              <a:t> van je totaal eraf te halen!</a:t>
            </a:r>
          </a:p>
          <a:p>
            <a:pPr marL="0" indent="0">
              <a:buFont typeface="Arial"/>
              <a:buNone/>
            </a:pPr>
            <a:r>
              <a:rPr lang="nl-NL" sz="2000" i="1" dirty="0"/>
              <a:t>(Als deze gebeurtenis al een keer geweest is, mag je dit overslaan.)</a:t>
            </a:r>
          </a:p>
        </p:txBody>
      </p:sp>
    </p:spTree>
    <p:extLst>
      <p:ext uri="{BB962C8B-B14F-4D97-AF65-F5344CB8AC3E}">
        <p14:creationId xmlns:p14="http://schemas.microsoft.com/office/powerpoint/2010/main" val="1738867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21</a:t>
            </a:fld>
            <a:endParaRPr lang="nl-NL" dirty="0"/>
          </a:p>
        </p:txBody>
      </p:sp>
      <p:sp>
        <p:nvSpPr>
          <p:cNvPr id="5" name="Titel 4"/>
          <p:cNvSpPr>
            <a:spLocks noGrp="1"/>
          </p:cNvSpPr>
          <p:nvPr>
            <p:ph type="title"/>
          </p:nvPr>
        </p:nvSpPr>
        <p:spPr/>
        <p:txBody>
          <a:bodyPr/>
          <a:lstStyle/>
          <a:p>
            <a:r>
              <a:rPr lang="nl-NL" dirty="0"/>
              <a:t>Eind van het jaar</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dirty="0">
                <a:solidFill>
                  <a:srgbClr val="11A255"/>
                </a:solidFill>
              </a:rPr>
              <a:t>Tijdbaas: </a:t>
            </a:r>
            <a:r>
              <a:rPr lang="nl-NL" dirty="0"/>
              <a:t>Schrijf </a:t>
            </a:r>
            <a:r>
              <a:rPr lang="nl-NL" dirty="0">
                <a:solidFill>
                  <a:srgbClr val="CC3300"/>
                </a:solidFill>
              </a:rPr>
              <a:t>eiwit</a:t>
            </a:r>
            <a:r>
              <a:rPr lang="nl-NL" dirty="0"/>
              <a:t> en </a:t>
            </a:r>
            <a:r>
              <a:rPr lang="nl-NL" dirty="0">
                <a:solidFill>
                  <a:schemeClr val="tx2">
                    <a:lumMod val="65000"/>
                    <a:lumOff val="35000"/>
                  </a:schemeClr>
                </a:solidFill>
              </a:rPr>
              <a:t>CO2</a:t>
            </a:r>
            <a:r>
              <a:rPr lang="nl-NL" dirty="0"/>
              <a:t> uitstoot op.</a:t>
            </a:r>
          </a:p>
          <a:p>
            <a:pPr marL="0" indent="0">
              <a:buNone/>
            </a:pPr>
            <a:r>
              <a:rPr lang="nl-NL" dirty="0"/>
              <a:t>Hebben jullie voldoende </a:t>
            </a:r>
            <a:r>
              <a:rPr lang="nl-NL" b="1" dirty="0">
                <a:solidFill>
                  <a:srgbClr val="CC3300"/>
                </a:solidFill>
              </a:rPr>
              <a:t>eiwit</a:t>
            </a:r>
            <a:r>
              <a:rPr lang="nl-NL" dirty="0"/>
              <a:t> voor alle inwoners? </a:t>
            </a:r>
          </a:p>
          <a:p>
            <a:pPr marL="0" indent="0">
              <a:buNone/>
            </a:pPr>
            <a:r>
              <a:rPr lang="nl-NL" b="1" dirty="0">
                <a:solidFill>
                  <a:srgbClr val="016728"/>
                </a:solidFill>
              </a:rPr>
              <a:t>JA</a:t>
            </a:r>
            <a:r>
              <a:rPr lang="nl-NL" dirty="0"/>
              <a:t>		Teken een </a:t>
            </a:r>
            <a:r>
              <a:rPr lang="nl-NL" b="1" dirty="0">
                <a:solidFill>
                  <a:srgbClr val="009136"/>
                </a:solidFill>
              </a:rPr>
              <a:t>blije smiley </a:t>
            </a:r>
            <a:r>
              <a:rPr lang="nl-NL" dirty="0"/>
              <a:t>in dit jaar. </a:t>
            </a:r>
          </a:p>
          <a:p>
            <a:pPr marL="0" indent="0">
              <a:buNone/>
            </a:pPr>
            <a:r>
              <a:rPr lang="nl-NL" b="1" dirty="0">
                <a:solidFill>
                  <a:srgbClr val="C00000"/>
                </a:solidFill>
              </a:rPr>
              <a:t>NEE</a:t>
            </a:r>
            <a:r>
              <a:rPr lang="nl-NL" dirty="0"/>
              <a:t> 	Teken een </a:t>
            </a:r>
            <a:r>
              <a:rPr lang="nl-NL" b="1" dirty="0">
                <a:solidFill>
                  <a:srgbClr val="FF0000"/>
                </a:solidFill>
              </a:rPr>
              <a:t>boze smiley </a:t>
            </a:r>
            <a:r>
              <a:rPr lang="nl-NL" dirty="0"/>
              <a:t>in dit jaar.</a:t>
            </a:r>
          </a:p>
          <a:p>
            <a:pPr marL="0" indent="0">
              <a:buNone/>
            </a:pPr>
            <a:endParaRPr lang="nl-NL" dirty="0"/>
          </a:p>
          <a:p>
            <a:pPr marL="0" indent="0">
              <a:buNone/>
            </a:pPr>
            <a:r>
              <a:rPr lang="nl-NL" dirty="0"/>
              <a:t>Hebben jullie </a:t>
            </a:r>
            <a:r>
              <a:rPr lang="nl-NL" b="1" dirty="0">
                <a:solidFill>
                  <a:schemeClr val="tx2">
                    <a:lumMod val="65000"/>
                    <a:lumOff val="35000"/>
                  </a:schemeClr>
                </a:solidFill>
              </a:rPr>
              <a:t>0 CO2 uitstoot </a:t>
            </a:r>
            <a:r>
              <a:rPr lang="nl-NL" dirty="0"/>
              <a:t>(CO2 neutraal)? </a:t>
            </a:r>
          </a:p>
          <a:p>
            <a:pPr marL="0" indent="0">
              <a:buNone/>
            </a:pPr>
            <a:r>
              <a:rPr lang="nl-NL" b="1" dirty="0">
                <a:solidFill>
                  <a:srgbClr val="016728"/>
                </a:solidFill>
              </a:rPr>
              <a:t>JA</a:t>
            </a:r>
            <a:r>
              <a:rPr lang="nl-NL" dirty="0"/>
              <a:t> 		Teken een </a:t>
            </a:r>
            <a:r>
              <a:rPr lang="nl-NL" b="1" dirty="0">
                <a:solidFill>
                  <a:srgbClr val="009136"/>
                </a:solidFill>
              </a:rPr>
              <a:t>blije smiley </a:t>
            </a:r>
            <a:r>
              <a:rPr lang="nl-NL" dirty="0"/>
              <a:t>in dit jaar.</a:t>
            </a:r>
          </a:p>
          <a:p>
            <a:pPr marL="0" indent="0">
              <a:buNone/>
            </a:pPr>
            <a:endParaRPr lang="nl-NL" dirty="0"/>
          </a:p>
        </p:txBody>
      </p:sp>
      <p:sp>
        <p:nvSpPr>
          <p:cNvPr id="3" name="TextBox 2">
            <a:extLst>
              <a:ext uri="{FF2B5EF4-FFF2-40B4-BE49-F238E27FC236}">
                <a16:creationId xmlns:a16="http://schemas.microsoft.com/office/drawing/2014/main" id="{3663119C-1152-7938-BDBF-D9680AAA655D}"/>
              </a:ext>
            </a:extLst>
          </p:cNvPr>
          <p:cNvSpPr txBox="1"/>
          <p:nvPr/>
        </p:nvSpPr>
        <p:spPr>
          <a:xfrm>
            <a:off x="7239000" y="2895600"/>
            <a:ext cx="1600200" cy="923330"/>
          </a:xfrm>
          <a:prstGeom prst="rect">
            <a:avLst/>
          </a:prstGeom>
          <a:noFill/>
        </p:spPr>
        <p:txBody>
          <a:bodyPr wrap="square" rtlCol="0">
            <a:spAutoFit/>
          </a:bodyPr>
          <a:lstStyle/>
          <a:p>
            <a:r>
              <a:rPr lang="en-GB" dirty="0" err="1">
                <a:solidFill>
                  <a:srgbClr val="11A255"/>
                </a:solidFill>
              </a:rPr>
              <a:t>Kaartenbaas</a:t>
            </a:r>
            <a:r>
              <a:rPr lang="en-GB" dirty="0">
                <a:solidFill>
                  <a:srgbClr val="11A255"/>
                </a:solidFill>
              </a:rPr>
              <a:t>:</a:t>
            </a:r>
          </a:p>
          <a:p>
            <a:r>
              <a:rPr lang="en-GB" dirty="0" err="1">
                <a:solidFill>
                  <a:srgbClr val="11A255"/>
                </a:solidFill>
              </a:rPr>
              <a:t>Vul</a:t>
            </a:r>
            <a:r>
              <a:rPr lang="en-GB" dirty="0">
                <a:solidFill>
                  <a:srgbClr val="11A255"/>
                </a:solidFill>
              </a:rPr>
              <a:t> open </a:t>
            </a:r>
            <a:r>
              <a:rPr lang="en-GB" dirty="0" err="1">
                <a:solidFill>
                  <a:srgbClr val="11A255"/>
                </a:solidFill>
              </a:rPr>
              <a:t>kaarten</a:t>
            </a:r>
            <a:r>
              <a:rPr lang="en-GB" dirty="0">
                <a:solidFill>
                  <a:srgbClr val="11A255"/>
                </a:solidFill>
              </a:rPr>
              <a:t> </a:t>
            </a:r>
            <a:r>
              <a:rPr lang="en-GB" dirty="0" err="1">
                <a:solidFill>
                  <a:srgbClr val="11A255"/>
                </a:solidFill>
              </a:rPr>
              <a:t>aan</a:t>
            </a:r>
            <a:endParaRPr lang="nl-NL" dirty="0">
              <a:solidFill>
                <a:srgbClr val="11A255"/>
              </a:solidFill>
            </a:endParaRPr>
          </a:p>
        </p:txBody>
      </p:sp>
    </p:spTree>
    <p:extLst>
      <p:ext uri="{BB962C8B-B14F-4D97-AF65-F5344CB8AC3E}">
        <p14:creationId xmlns:p14="http://schemas.microsoft.com/office/powerpoint/2010/main" val="3265841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3C989D-6C2E-33B3-6FA1-5BDD75B0124F}"/>
            </a:ext>
          </a:extLst>
        </p:cNvPr>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35967596-BE0D-8C2A-058D-888D25748C5D}"/>
              </a:ext>
            </a:extLst>
          </p:cNvPr>
          <p:cNvSpPr>
            <a:spLocks noGrp="1"/>
          </p:cNvSpPr>
          <p:nvPr>
            <p:ph type="sldNum" sz="quarter" idx="4"/>
          </p:nvPr>
        </p:nvSpPr>
        <p:spPr/>
        <p:txBody>
          <a:bodyPr/>
          <a:lstStyle/>
          <a:p>
            <a:fld id="{FE63E531-1C3B-364E-9A80-B8838FF23FE5}" type="slidenum">
              <a:rPr lang="nl-NL" smtClean="0"/>
              <a:pPr/>
              <a:t>22</a:t>
            </a:fld>
            <a:endParaRPr lang="nl-NL" dirty="0"/>
          </a:p>
        </p:txBody>
      </p:sp>
      <p:sp>
        <p:nvSpPr>
          <p:cNvPr id="5" name="Titel 4">
            <a:extLst>
              <a:ext uri="{FF2B5EF4-FFF2-40B4-BE49-F238E27FC236}">
                <a16:creationId xmlns:a16="http://schemas.microsoft.com/office/drawing/2014/main" id="{9204FEF9-98BD-ACA5-F326-BA19AC0EEBA7}"/>
              </a:ext>
            </a:extLst>
          </p:cNvPr>
          <p:cNvSpPr>
            <a:spLocks noGrp="1"/>
          </p:cNvSpPr>
          <p:nvPr>
            <p:ph type="title"/>
          </p:nvPr>
        </p:nvSpPr>
        <p:spPr/>
        <p:txBody>
          <a:bodyPr/>
          <a:lstStyle/>
          <a:p>
            <a:r>
              <a:rPr lang="en-GB" dirty="0"/>
              <a:t>Begin van het </a:t>
            </a:r>
            <a:r>
              <a:rPr lang="en-GB" dirty="0" err="1"/>
              <a:t>jaar</a:t>
            </a:r>
            <a:endParaRPr lang="nl-NL" dirty="0"/>
          </a:p>
        </p:txBody>
      </p:sp>
      <p:sp>
        <p:nvSpPr>
          <p:cNvPr id="6" name="Text Placeholder 5">
            <a:extLst>
              <a:ext uri="{FF2B5EF4-FFF2-40B4-BE49-F238E27FC236}">
                <a16:creationId xmlns:a16="http://schemas.microsoft.com/office/drawing/2014/main" id="{8D5C2294-C768-9725-8CB1-484D92346B3F}"/>
              </a:ext>
            </a:extLst>
          </p:cNvPr>
          <p:cNvSpPr>
            <a:spLocks noGrp="1"/>
          </p:cNvSpPr>
          <p:nvPr>
            <p:ph type="body" sz="quarter" idx="13"/>
          </p:nvPr>
        </p:nvSpPr>
        <p:spPr>
          <a:xfrm>
            <a:off x="845235" y="1382703"/>
            <a:ext cx="2355166" cy="939814"/>
          </a:xfrm>
        </p:spPr>
        <p:txBody>
          <a:bodyPr/>
          <a:lstStyle/>
          <a:p>
            <a:pPr marL="0" indent="0">
              <a:buNone/>
            </a:pPr>
            <a:r>
              <a:rPr lang="en-GB" dirty="0"/>
              <a:t>Leg </a:t>
            </a:r>
            <a:r>
              <a:rPr lang="en-GB" dirty="0" err="1"/>
              <a:t>een</a:t>
            </a:r>
            <a:r>
              <a:rPr lang="en-GB" dirty="0"/>
              <a:t> </a:t>
            </a:r>
            <a:r>
              <a:rPr lang="en-GB" dirty="0" err="1"/>
              <a:t>kaart</a:t>
            </a:r>
            <a:r>
              <a:rPr lang="en-GB" dirty="0"/>
              <a:t> op het bord</a:t>
            </a:r>
            <a:endParaRPr lang="nl-NL" dirty="0"/>
          </a:p>
        </p:txBody>
      </p:sp>
      <p:grpSp>
        <p:nvGrpSpPr>
          <p:cNvPr id="2" name="Group 1">
            <a:extLst>
              <a:ext uri="{FF2B5EF4-FFF2-40B4-BE49-F238E27FC236}">
                <a16:creationId xmlns:a16="http://schemas.microsoft.com/office/drawing/2014/main" id="{86D85115-01B8-1A4C-DF7F-30BF65E1070D}"/>
              </a:ext>
            </a:extLst>
          </p:cNvPr>
          <p:cNvGrpSpPr/>
          <p:nvPr/>
        </p:nvGrpSpPr>
        <p:grpSpPr>
          <a:xfrm>
            <a:off x="690428" y="2528960"/>
            <a:ext cx="1920464" cy="2253947"/>
            <a:chOff x="690428" y="1611221"/>
            <a:chExt cx="2708706" cy="3179065"/>
          </a:xfrm>
        </p:grpSpPr>
        <p:pic>
          <p:nvPicPr>
            <p:cNvPr id="8" name="Picture 7">
              <a:extLst>
                <a:ext uri="{FF2B5EF4-FFF2-40B4-BE49-F238E27FC236}">
                  <a16:creationId xmlns:a16="http://schemas.microsoft.com/office/drawing/2014/main" id="{2EE91148-975F-00C6-AD72-8FC9D23457C5}"/>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861737" y="2151691"/>
              <a:ext cx="394632" cy="394632"/>
            </a:xfrm>
            <a:prstGeom prst="rect">
              <a:avLst/>
            </a:prstGeom>
          </p:spPr>
        </p:pic>
        <p:pic>
          <p:nvPicPr>
            <p:cNvPr id="9" name="Picture 8">
              <a:extLst>
                <a:ext uri="{FF2B5EF4-FFF2-40B4-BE49-F238E27FC236}">
                  <a16:creationId xmlns:a16="http://schemas.microsoft.com/office/drawing/2014/main" id="{886CDC50-5A40-BD12-51C5-AE8E4962D055}"/>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861737" y="2632638"/>
              <a:ext cx="394632" cy="394632"/>
            </a:xfrm>
            <a:prstGeom prst="rect">
              <a:avLst/>
            </a:prstGeom>
          </p:spPr>
        </p:pic>
        <p:pic>
          <p:nvPicPr>
            <p:cNvPr id="10" name="Picture 9">
              <a:extLst>
                <a:ext uri="{FF2B5EF4-FFF2-40B4-BE49-F238E27FC236}">
                  <a16:creationId xmlns:a16="http://schemas.microsoft.com/office/drawing/2014/main" id="{8D0743D4-5D22-196F-AA17-48430E607909}"/>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861737" y="3141877"/>
              <a:ext cx="394632" cy="394632"/>
            </a:xfrm>
            <a:prstGeom prst="rect">
              <a:avLst/>
            </a:prstGeom>
          </p:spPr>
        </p:pic>
        <p:pic>
          <p:nvPicPr>
            <p:cNvPr id="11" name="Picture 10">
              <a:extLst>
                <a:ext uri="{FF2B5EF4-FFF2-40B4-BE49-F238E27FC236}">
                  <a16:creationId xmlns:a16="http://schemas.microsoft.com/office/drawing/2014/main" id="{8CD50356-29C5-760F-6F07-C3326A722B3D}"/>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1427558" y="2151691"/>
              <a:ext cx="394632" cy="394632"/>
            </a:xfrm>
            <a:prstGeom prst="rect">
              <a:avLst/>
            </a:prstGeom>
          </p:spPr>
        </p:pic>
        <p:pic>
          <p:nvPicPr>
            <p:cNvPr id="12" name="Picture 11">
              <a:extLst>
                <a:ext uri="{FF2B5EF4-FFF2-40B4-BE49-F238E27FC236}">
                  <a16:creationId xmlns:a16="http://schemas.microsoft.com/office/drawing/2014/main" id="{5CAD1FB8-CD66-85E6-2B15-A3398E6B63E3}"/>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1427558" y="2632638"/>
              <a:ext cx="394632" cy="394632"/>
            </a:xfrm>
            <a:prstGeom prst="rect">
              <a:avLst/>
            </a:prstGeom>
          </p:spPr>
        </p:pic>
        <p:pic>
          <p:nvPicPr>
            <p:cNvPr id="13" name="Picture 12">
              <a:extLst>
                <a:ext uri="{FF2B5EF4-FFF2-40B4-BE49-F238E27FC236}">
                  <a16:creationId xmlns:a16="http://schemas.microsoft.com/office/drawing/2014/main" id="{9198D823-8586-611E-2852-7D7B0EE33EEB}"/>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1427558" y="3141877"/>
              <a:ext cx="394632" cy="394632"/>
            </a:xfrm>
            <a:prstGeom prst="rect">
              <a:avLst/>
            </a:prstGeom>
          </p:spPr>
        </p:pic>
        <p:pic>
          <p:nvPicPr>
            <p:cNvPr id="14" name="Picture 13">
              <a:extLst>
                <a:ext uri="{FF2B5EF4-FFF2-40B4-BE49-F238E27FC236}">
                  <a16:creationId xmlns:a16="http://schemas.microsoft.com/office/drawing/2014/main" id="{02512C16-4C73-2A63-F10A-1470E1A9A74F}"/>
                </a:ext>
              </a:extLst>
            </p:cNvPr>
            <p:cNvPicPr>
              <a:picLocks noChangeAspect="1"/>
            </p:cNvPicPr>
            <p:nvPr/>
          </p:nvPicPr>
          <p:blipFill>
            <a:blip r:embed="rId9" cstate="email">
              <a:extLst>
                <a:ext uri="{28A0092B-C50C-407E-A947-70E740481C1C}">
                  <a14:useLocalDpi xmlns:a14="http://schemas.microsoft.com/office/drawing/2010/main" val="0"/>
                </a:ext>
              </a:extLst>
            </a:blip>
            <a:srcRect/>
            <a:stretch/>
          </p:blipFill>
          <p:spPr>
            <a:xfrm>
              <a:off x="883355" y="3894691"/>
              <a:ext cx="394632" cy="394632"/>
            </a:xfrm>
            <a:prstGeom prst="rect">
              <a:avLst/>
            </a:prstGeom>
            <a:effectLst>
              <a:outerShdw blurRad="50800" dist="38100" dir="2700000" algn="tl" rotWithShape="0">
                <a:prstClr val="black">
                  <a:alpha val="40000"/>
                </a:prstClr>
              </a:outerShdw>
            </a:effectLst>
          </p:spPr>
        </p:pic>
        <p:sp>
          <p:nvSpPr>
            <p:cNvPr id="15" name="Rectangle 14">
              <a:extLst>
                <a:ext uri="{FF2B5EF4-FFF2-40B4-BE49-F238E27FC236}">
                  <a16:creationId xmlns:a16="http://schemas.microsoft.com/office/drawing/2014/main" id="{D5517DAA-DE5B-D709-02BA-A7F015CC624D}"/>
                </a:ext>
              </a:extLst>
            </p:cNvPr>
            <p:cNvSpPr/>
            <p:nvPr/>
          </p:nvSpPr>
          <p:spPr>
            <a:xfrm>
              <a:off x="861737" y="1611221"/>
              <a:ext cx="394632" cy="394632"/>
            </a:xfrm>
            <a:prstGeom prst="rect">
              <a:avLst/>
            </a:prstGeom>
            <a:solidFill>
              <a:srgbClr val="E3C02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6" name="Rectangle 15">
              <a:extLst>
                <a:ext uri="{FF2B5EF4-FFF2-40B4-BE49-F238E27FC236}">
                  <a16:creationId xmlns:a16="http://schemas.microsoft.com/office/drawing/2014/main" id="{07F72CA5-5890-6FB0-E20D-99539B852D80}"/>
                </a:ext>
              </a:extLst>
            </p:cNvPr>
            <p:cNvSpPr/>
            <p:nvPr/>
          </p:nvSpPr>
          <p:spPr>
            <a:xfrm>
              <a:off x="1434630" y="1611221"/>
              <a:ext cx="394632" cy="394632"/>
            </a:xfrm>
            <a:prstGeom prst="rect">
              <a:avLst/>
            </a:prstGeom>
            <a:solidFill>
              <a:srgbClr val="92D05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pic>
          <p:nvPicPr>
            <p:cNvPr id="17" name="Picture 16">
              <a:extLst>
                <a:ext uri="{FF2B5EF4-FFF2-40B4-BE49-F238E27FC236}">
                  <a16:creationId xmlns:a16="http://schemas.microsoft.com/office/drawing/2014/main" id="{3886B414-98E1-5603-8A53-910ACD95BF41}"/>
                </a:ext>
              </a:extLst>
            </p:cNvPr>
            <p:cNvPicPr>
              <a:picLocks noChangeAspect="1"/>
            </p:cNvPicPr>
            <p:nvPr/>
          </p:nvPicPr>
          <p:blipFill>
            <a:blip r:embed="rId10" cstate="email">
              <a:extLst>
                <a:ext uri="{28A0092B-C50C-407E-A947-70E740481C1C}">
                  <a14:useLocalDpi xmlns:a14="http://schemas.microsoft.com/office/drawing/2010/main" val="0"/>
                </a:ext>
              </a:extLst>
            </a:blip>
            <a:srcRect/>
            <a:stretch/>
          </p:blipFill>
          <p:spPr>
            <a:xfrm>
              <a:off x="1445439" y="3894691"/>
              <a:ext cx="394632" cy="394632"/>
            </a:xfrm>
            <a:prstGeom prst="rect">
              <a:avLst/>
            </a:prstGeom>
            <a:effectLst>
              <a:outerShdw blurRad="50800" dist="38100" dir="2700000" algn="tl" rotWithShape="0">
                <a:prstClr val="black">
                  <a:alpha val="40000"/>
                </a:prstClr>
              </a:outerShdw>
            </a:effectLst>
          </p:spPr>
        </p:pic>
        <p:pic>
          <p:nvPicPr>
            <p:cNvPr id="18" name="Picture 17">
              <a:extLst>
                <a:ext uri="{FF2B5EF4-FFF2-40B4-BE49-F238E27FC236}">
                  <a16:creationId xmlns:a16="http://schemas.microsoft.com/office/drawing/2014/main" id="{20CCDF2E-589F-9359-B284-2032B5179740}"/>
                </a:ext>
              </a:extLst>
            </p:cNvPr>
            <p:cNvPicPr>
              <a:picLocks noChangeAspect="1"/>
            </p:cNvPicPr>
            <p:nvPr/>
          </p:nvPicPr>
          <p:blipFill>
            <a:blip r:embed="rId11" cstate="email">
              <a:extLst>
                <a:ext uri="{28A0092B-C50C-407E-A947-70E740481C1C}">
                  <a14:useLocalDpi xmlns:a14="http://schemas.microsoft.com/office/drawing/2010/main" val="0"/>
                </a:ext>
              </a:extLst>
            </a:blip>
            <a:srcRect/>
            <a:stretch/>
          </p:blipFill>
          <p:spPr>
            <a:xfrm>
              <a:off x="883355" y="4370301"/>
              <a:ext cx="394632" cy="394632"/>
            </a:xfrm>
            <a:prstGeom prst="rect">
              <a:avLst/>
            </a:prstGeom>
            <a:effectLst>
              <a:outerShdw blurRad="50800" dist="38100" dir="2700000" algn="tl" rotWithShape="0">
                <a:prstClr val="black">
                  <a:alpha val="40000"/>
                </a:prstClr>
              </a:outerShdw>
            </a:effectLst>
          </p:spPr>
        </p:pic>
        <p:pic>
          <p:nvPicPr>
            <p:cNvPr id="19" name="Picture 18">
              <a:extLst>
                <a:ext uri="{FF2B5EF4-FFF2-40B4-BE49-F238E27FC236}">
                  <a16:creationId xmlns:a16="http://schemas.microsoft.com/office/drawing/2014/main" id="{DF7051FB-257B-8999-B28D-7090BCC3576B}"/>
                </a:ext>
              </a:extLst>
            </p:cNvPr>
            <p:cNvPicPr>
              <a:picLocks noChangeAspect="1"/>
            </p:cNvPicPr>
            <p:nvPr/>
          </p:nvPicPr>
          <p:blipFill>
            <a:blip r:embed="rId12" cstate="email">
              <a:extLst>
                <a:ext uri="{28A0092B-C50C-407E-A947-70E740481C1C}">
                  <a14:useLocalDpi xmlns:a14="http://schemas.microsoft.com/office/drawing/2010/main" val="0"/>
                </a:ext>
              </a:extLst>
            </a:blip>
            <a:srcRect/>
            <a:stretch/>
          </p:blipFill>
          <p:spPr>
            <a:xfrm>
              <a:off x="1445439" y="4370301"/>
              <a:ext cx="394632" cy="394632"/>
            </a:xfrm>
            <a:prstGeom prst="rect">
              <a:avLst/>
            </a:prstGeom>
            <a:effectLst>
              <a:outerShdw blurRad="50800" dist="38100" dir="2700000" algn="tl" rotWithShape="0">
                <a:prstClr val="black">
                  <a:alpha val="40000"/>
                </a:prstClr>
              </a:outerShdw>
            </a:effectLst>
          </p:spPr>
        </p:pic>
        <p:sp>
          <p:nvSpPr>
            <p:cNvPr id="20" name="TextBox 19">
              <a:extLst>
                <a:ext uri="{FF2B5EF4-FFF2-40B4-BE49-F238E27FC236}">
                  <a16:creationId xmlns:a16="http://schemas.microsoft.com/office/drawing/2014/main" id="{2B8B21EB-04D2-2E69-FAFC-BA93245C3899}"/>
                </a:ext>
              </a:extLst>
            </p:cNvPr>
            <p:cNvSpPr txBox="1"/>
            <p:nvPr/>
          </p:nvSpPr>
          <p:spPr>
            <a:xfrm>
              <a:off x="1974974" y="4269364"/>
              <a:ext cx="1424157" cy="520922"/>
            </a:xfrm>
            <a:prstGeom prst="rect">
              <a:avLst/>
            </a:prstGeom>
            <a:noFill/>
          </p:spPr>
          <p:txBody>
            <a:bodyPr wrap="square" rtlCol="0">
              <a:spAutoFit/>
            </a:bodyPr>
            <a:lstStyle/>
            <a:p>
              <a:r>
                <a:rPr lang="en-GB" dirty="0" err="1"/>
                <a:t>Natuur</a:t>
              </a:r>
              <a:endParaRPr lang="nl-NL" dirty="0"/>
            </a:p>
          </p:txBody>
        </p:sp>
        <p:sp>
          <p:nvSpPr>
            <p:cNvPr id="22" name="TextBox 21">
              <a:extLst>
                <a:ext uri="{FF2B5EF4-FFF2-40B4-BE49-F238E27FC236}">
                  <a16:creationId xmlns:a16="http://schemas.microsoft.com/office/drawing/2014/main" id="{4ED1F630-E6CF-A25D-E50B-16C01ED53F85}"/>
                </a:ext>
              </a:extLst>
            </p:cNvPr>
            <p:cNvSpPr txBox="1"/>
            <p:nvPr/>
          </p:nvSpPr>
          <p:spPr>
            <a:xfrm>
              <a:off x="1974975" y="2153573"/>
              <a:ext cx="1424159" cy="911613"/>
            </a:xfrm>
            <a:prstGeom prst="rect">
              <a:avLst/>
            </a:prstGeom>
            <a:noFill/>
          </p:spPr>
          <p:txBody>
            <a:bodyPr wrap="square" rtlCol="0">
              <a:spAutoFit/>
            </a:bodyPr>
            <a:lstStyle/>
            <a:p>
              <a:r>
                <a:rPr lang="en-GB" dirty="0"/>
                <a:t>6 open </a:t>
              </a:r>
              <a:r>
                <a:rPr lang="en-GB" dirty="0" err="1"/>
                <a:t>kaarten</a:t>
              </a:r>
              <a:endParaRPr lang="nl-NL" dirty="0"/>
            </a:p>
          </p:txBody>
        </p:sp>
        <p:grpSp>
          <p:nvGrpSpPr>
            <p:cNvPr id="26" name="Group 25">
              <a:extLst>
                <a:ext uri="{FF2B5EF4-FFF2-40B4-BE49-F238E27FC236}">
                  <a16:creationId xmlns:a16="http://schemas.microsoft.com/office/drawing/2014/main" id="{6DB9CE82-326F-38D2-AB80-7E0C69F018F2}"/>
                </a:ext>
              </a:extLst>
            </p:cNvPr>
            <p:cNvGrpSpPr/>
            <p:nvPr/>
          </p:nvGrpSpPr>
          <p:grpSpPr>
            <a:xfrm>
              <a:off x="690428" y="2061680"/>
              <a:ext cx="1464120" cy="2378160"/>
              <a:chOff x="2975680" y="2061680"/>
              <a:chExt cx="1464120" cy="2378160"/>
            </a:xfrm>
          </p:grpSpPr>
          <mc:AlternateContent xmlns:mc="http://schemas.openxmlformats.org/markup-compatibility/2006" xmlns:p14="http://schemas.microsoft.com/office/powerpoint/2010/main">
            <mc:Choice Requires="p14">
              <p:contentPart p14:bwMode="auto" r:id="rId13">
                <p14:nvContentPartPr>
                  <p14:cNvPr id="24" name="Ink 23">
                    <a:extLst>
                      <a:ext uri="{FF2B5EF4-FFF2-40B4-BE49-F238E27FC236}">
                        <a16:creationId xmlns:a16="http://schemas.microsoft.com/office/drawing/2014/main" id="{39ADD773-0BFF-1191-2B47-3C66BFCFECBF}"/>
                      </a:ext>
                    </a:extLst>
                  </p14:cNvPr>
                  <p14:cNvContentPartPr/>
                  <p14:nvPr/>
                </p14:nvContentPartPr>
                <p14:xfrm>
                  <a:off x="2975680" y="2061680"/>
                  <a:ext cx="1424160" cy="1730520"/>
                </p14:xfrm>
              </p:contentPart>
            </mc:Choice>
            <mc:Fallback xmlns="">
              <p:pic>
                <p:nvPicPr>
                  <p:cNvPr id="24" name="Ink 23">
                    <a:extLst>
                      <a:ext uri="{FF2B5EF4-FFF2-40B4-BE49-F238E27FC236}">
                        <a16:creationId xmlns:a16="http://schemas.microsoft.com/office/drawing/2014/main" id="{39ADD773-0BFF-1191-2B47-3C66BFCFECBF}"/>
                      </a:ext>
                    </a:extLst>
                  </p:cNvPr>
                  <p:cNvPicPr/>
                  <p:nvPr/>
                </p:nvPicPr>
                <p:blipFill>
                  <a:blip r:embed="rId15"/>
                  <a:stretch>
                    <a:fillRect/>
                  </a:stretch>
                </p:blipFill>
                <p:spPr>
                  <a:xfrm>
                    <a:off x="2966680" y="2053040"/>
                    <a:ext cx="1441800" cy="174816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25" name="Ink 24">
                    <a:extLst>
                      <a:ext uri="{FF2B5EF4-FFF2-40B4-BE49-F238E27FC236}">
                        <a16:creationId xmlns:a16="http://schemas.microsoft.com/office/drawing/2014/main" id="{E5F4DEC4-2002-EE86-3393-FF4316491511}"/>
                      </a:ext>
                    </a:extLst>
                  </p14:cNvPr>
                  <p14:cNvContentPartPr/>
                  <p14:nvPr/>
                </p14:nvContentPartPr>
                <p14:xfrm>
                  <a:off x="3626200" y="3646400"/>
                  <a:ext cx="813600" cy="793440"/>
                </p14:xfrm>
              </p:contentPart>
            </mc:Choice>
            <mc:Fallback xmlns="">
              <p:pic>
                <p:nvPicPr>
                  <p:cNvPr id="25" name="Ink 24">
                    <a:extLst>
                      <a:ext uri="{FF2B5EF4-FFF2-40B4-BE49-F238E27FC236}">
                        <a16:creationId xmlns:a16="http://schemas.microsoft.com/office/drawing/2014/main" id="{E5F4DEC4-2002-EE86-3393-FF4316491511}"/>
                      </a:ext>
                    </a:extLst>
                  </p:cNvPr>
                  <p:cNvPicPr/>
                  <p:nvPr/>
                </p:nvPicPr>
                <p:blipFill>
                  <a:blip r:embed="rId17"/>
                  <a:stretch>
                    <a:fillRect/>
                  </a:stretch>
                </p:blipFill>
                <p:spPr>
                  <a:xfrm>
                    <a:off x="3617200" y="3637400"/>
                    <a:ext cx="831240" cy="811080"/>
                  </a:xfrm>
                  <a:prstGeom prst="rect">
                    <a:avLst/>
                  </a:prstGeom>
                </p:spPr>
              </p:pic>
            </mc:Fallback>
          </mc:AlternateContent>
        </p:grpSp>
      </p:grpSp>
      <p:grpSp>
        <p:nvGrpSpPr>
          <p:cNvPr id="3" name="Group 2">
            <a:extLst>
              <a:ext uri="{FF2B5EF4-FFF2-40B4-BE49-F238E27FC236}">
                <a16:creationId xmlns:a16="http://schemas.microsoft.com/office/drawing/2014/main" id="{775C8600-30B5-74D3-492C-16033B747FAD}"/>
              </a:ext>
            </a:extLst>
          </p:cNvPr>
          <p:cNvGrpSpPr/>
          <p:nvPr/>
        </p:nvGrpSpPr>
        <p:grpSpPr>
          <a:xfrm>
            <a:off x="3334265" y="2528960"/>
            <a:ext cx="1711180" cy="2400751"/>
            <a:chOff x="2181953" y="1374441"/>
            <a:chExt cx="2078275" cy="2915778"/>
          </a:xfrm>
        </p:grpSpPr>
        <p:pic>
          <p:nvPicPr>
            <p:cNvPr id="23" name="Picture 6">
              <a:extLst>
                <a:ext uri="{FF2B5EF4-FFF2-40B4-BE49-F238E27FC236}">
                  <a16:creationId xmlns:a16="http://schemas.microsoft.com/office/drawing/2014/main" id="{575114D1-34E5-9EF5-45D0-4FF3A3C9D245}"/>
                </a:ext>
              </a:extLst>
            </p:cNvPr>
            <p:cNvPicPr>
              <a:picLocks noChangeAspect="1"/>
            </p:cNvPicPr>
            <p:nvPr/>
          </p:nvPicPr>
          <p:blipFill>
            <a:blip r:embed="rId18" cstate="email">
              <a:extLst>
                <a:ext uri="{28A0092B-C50C-407E-A947-70E740481C1C}">
                  <a14:useLocalDpi xmlns:a14="http://schemas.microsoft.com/office/drawing/2010/main" val="0"/>
                </a:ext>
              </a:extLst>
            </a:blip>
            <a:srcRect/>
            <a:stretch/>
          </p:blipFill>
          <p:spPr>
            <a:xfrm>
              <a:off x="2181953" y="1374441"/>
              <a:ext cx="2078275" cy="2915778"/>
            </a:xfrm>
            <a:prstGeom prst="rect">
              <a:avLst/>
            </a:prstGeom>
          </p:spPr>
        </p:pic>
        <p:sp>
          <p:nvSpPr>
            <p:cNvPr id="27" name="Rectangle 26">
              <a:extLst>
                <a:ext uri="{FF2B5EF4-FFF2-40B4-BE49-F238E27FC236}">
                  <a16:creationId xmlns:a16="http://schemas.microsoft.com/office/drawing/2014/main" id="{84FD4BBE-7261-65D5-995D-C8F1FF0680CC}"/>
                </a:ext>
              </a:extLst>
            </p:cNvPr>
            <p:cNvSpPr/>
            <p:nvPr/>
          </p:nvSpPr>
          <p:spPr>
            <a:xfrm>
              <a:off x="2661922" y="1851036"/>
              <a:ext cx="962506" cy="102998"/>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8" name="Rectangle 27">
              <a:extLst>
                <a:ext uri="{FF2B5EF4-FFF2-40B4-BE49-F238E27FC236}">
                  <a16:creationId xmlns:a16="http://schemas.microsoft.com/office/drawing/2014/main" id="{96C44742-6C77-D9B7-C6A0-07E560CDBCDB}"/>
                </a:ext>
              </a:extLst>
            </p:cNvPr>
            <p:cNvSpPr/>
            <p:nvPr/>
          </p:nvSpPr>
          <p:spPr>
            <a:xfrm>
              <a:off x="2661922" y="1950797"/>
              <a:ext cx="962506" cy="102998"/>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29" name="Rectangle 28">
              <a:extLst>
                <a:ext uri="{FF2B5EF4-FFF2-40B4-BE49-F238E27FC236}">
                  <a16:creationId xmlns:a16="http://schemas.microsoft.com/office/drawing/2014/main" id="{803FA5D6-17BC-0ACA-4C92-775D240D5962}"/>
                </a:ext>
              </a:extLst>
            </p:cNvPr>
            <p:cNvSpPr/>
            <p:nvPr/>
          </p:nvSpPr>
          <p:spPr>
            <a:xfrm>
              <a:off x="2661922" y="2057209"/>
              <a:ext cx="962506" cy="102998"/>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0" name="Rectangle 29">
              <a:extLst>
                <a:ext uri="{FF2B5EF4-FFF2-40B4-BE49-F238E27FC236}">
                  <a16:creationId xmlns:a16="http://schemas.microsoft.com/office/drawing/2014/main" id="{66890E71-4E83-AF1C-66DC-D9E7E9E74C1A}"/>
                </a:ext>
              </a:extLst>
            </p:cNvPr>
            <p:cNvSpPr/>
            <p:nvPr/>
          </p:nvSpPr>
          <p:spPr>
            <a:xfrm>
              <a:off x="2661922" y="2156971"/>
              <a:ext cx="962506" cy="102998"/>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1" name="Rectangle 30">
              <a:extLst>
                <a:ext uri="{FF2B5EF4-FFF2-40B4-BE49-F238E27FC236}">
                  <a16:creationId xmlns:a16="http://schemas.microsoft.com/office/drawing/2014/main" id="{5ED51383-249F-6C43-F6E8-195ADEC0AD4F}"/>
                </a:ext>
              </a:extLst>
            </p:cNvPr>
            <p:cNvSpPr/>
            <p:nvPr/>
          </p:nvSpPr>
          <p:spPr>
            <a:xfrm>
              <a:off x="2661922" y="2250082"/>
              <a:ext cx="962506" cy="102998"/>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2" name="Rectangle 31">
              <a:extLst>
                <a:ext uri="{FF2B5EF4-FFF2-40B4-BE49-F238E27FC236}">
                  <a16:creationId xmlns:a16="http://schemas.microsoft.com/office/drawing/2014/main" id="{4F0CDBAB-4862-5FE2-4F5D-8EF662608478}"/>
                </a:ext>
              </a:extLst>
            </p:cNvPr>
            <p:cNvSpPr/>
            <p:nvPr/>
          </p:nvSpPr>
          <p:spPr>
            <a:xfrm>
              <a:off x="2661922" y="2349844"/>
              <a:ext cx="962506" cy="102998"/>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3" name="Rectangle 32">
              <a:extLst>
                <a:ext uri="{FF2B5EF4-FFF2-40B4-BE49-F238E27FC236}">
                  <a16:creationId xmlns:a16="http://schemas.microsoft.com/office/drawing/2014/main" id="{94B22ED4-5DD1-E080-D106-FDCD485CB8D5}"/>
                </a:ext>
              </a:extLst>
            </p:cNvPr>
            <p:cNvSpPr/>
            <p:nvPr/>
          </p:nvSpPr>
          <p:spPr>
            <a:xfrm>
              <a:off x="2661922" y="2449606"/>
              <a:ext cx="962506" cy="102998"/>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4" name="Rectangle 33">
              <a:extLst>
                <a:ext uri="{FF2B5EF4-FFF2-40B4-BE49-F238E27FC236}">
                  <a16:creationId xmlns:a16="http://schemas.microsoft.com/office/drawing/2014/main" id="{800B1BCB-8B2C-45DE-D345-49344DF57F6C}"/>
                </a:ext>
              </a:extLst>
            </p:cNvPr>
            <p:cNvSpPr/>
            <p:nvPr/>
          </p:nvSpPr>
          <p:spPr>
            <a:xfrm>
              <a:off x="2661922" y="2536065"/>
              <a:ext cx="962506" cy="102998"/>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5" name="Rectangle 34">
              <a:extLst>
                <a:ext uri="{FF2B5EF4-FFF2-40B4-BE49-F238E27FC236}">
                  <a16:creationId xmlns:a16="http://schemas.microsoft.com/office/drawing/2014/main" id="{FB6D95B0-293F-8F8D-2D93-0F9B6BA32FDB}"/>
                </a:ext>
              </a:extLst>
            </p:cNvPr>
            <p:cNvSpPr/>
            <p:nvPr/>
          </p:nvSpPr>
          <p:spPr>
            <a:xfrm>
              <a:off x="2661923" y="2635827"/>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6" name="Rectangle 35">
              <a:extLst>
                <a:ext uri="{FF2B5EF4-FFF2-40B4-BE49-F238E27FC236}">
                  <a16:creationId xmlns:a16="http://schemas.microsoft.com/office/drawing/2014/main" id="{0A5A95C6-57F6-3F31-39F2-5A8DC6585665}"/>
                </a:ext>
              </a:extLst>
            </p:cNvPr>
            <p:cNvSpPr/>
            <p:nvPr/>
          </p:nvSpPr>
          <p:spPr>
            <a:xfrm>
              <a:off x="2758359" y="2635827"/>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7" name="Rectangle 36">
              <a:extLst>
                <a:ext uri="{FF2B5EF4-FFF2-40B4-BE49-F238E27FC236}">
                  <a16:creationId xmlns:a16="http://schemas.microsoft.com/office/drawing/2014/main" id="{FEA7EEAF-ED49-2E6F-B481-9379DB87C14B}"/>
                </a:ext>
              </a:extLst>
            </p:cNvPr>
            <p:cNvSpPr/>
            <p:nvPr/>
          </p:nvSpPr>
          <p:spPr>
            <a:xfrm>
              <a:off x="2851470" y="2635827"/>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8" name="Rectangle 37">
              <a:extLst>
                <a:ext uri="{FF2B5EF4-FFF2-40B4-BE49-F238E27FC236}">
                  <a16:creationId xmlns:a16="http://schemas.microsoft.com/office/drawing/2014/main" id="{67EF10FB-A090-EB99-97BE-C3B80317F4C4}"/>
                </a:ext>
              </a:extLst>
            </p:cNvPr>
            <p:cNvSpPr/>
            <p:nvPr/>
          </p:nvSpPr>
          <p:spPr>
            <a:xfrm>
              <a:off x="2951232" y="2635827"/>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39" name="Rectangle 38">
              <a:extLst>
                <a:ext uri="{FF2B5EF4-FFF2-40B4-BE49-F238E27FC236}">
                  <a16:creationId xmlns:a16="http://schemas.microsoft.com/office/drawing/2014/main" id="{478B72EE-C107-79E7-F45B-07454CD6ADD4}"/>
                </a:ext>
              </a:extLst>
            </p:cNvPr>
            <p:cNvSpPr/>
            <p:nvPr/>
          </p:nvSpPr>
          <p:spPr>
            <a:xfrm>
              <a:off x="3047667" y="2635827"/>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0" name="Rectangle 39">
              <a:extLst>
                <a:ext uri="{FF2B5EF4-FFF2-40B4-BE49-F238E27FC236}">
                  <a16:creationId xmlns:a16="http://schemas.microsoft.com/office/drawing/2014/main" id="{340F40F7-55B9-9C94-ACBF-8A1C3A10424D}"/>
                </a:ext>
              </a:extLst>
            </p:cNvPr>
            <p:cNvSpPr/>
            <p:nvPr/>
          </p:nvSpPr>
          <p:spPr>
            <a:xfrm>
              <a:off x="3137453" y="2635827"/>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1" name="Rectangle 40">
              <a:extLst>
                <a:ext uri="{FF2B5EF4-FFF2-40B4-BE49-F238E27FC236}">
                  <a16:creationId xmlns:a16="http://schemas.microsoft.com/office/drawing/2014/main" id="{A1BAE2B3-CBBF-FCEA-0A04-BAABB69D07D4}"/>
                </a:ext>
              </a:extLst>
            </p:cNvPr>
            <p:cNvSpPr/>
            <p:nvPr/>
          </p:nvSpPr>
          <p:spPr>
            <a:xfrm>
              <a:off x="3233889" y="2635827"/>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2" name="Rectangle 41">
              <a:extLst>
                <a:ext uri="{FF2B5EF4-FFF2-40B4-BE49-F238E27FC236}">
                  <a16:creationId xmlns:a16="http://schemas.microsoft.com/office/drawing/2014/main" id="{77B4D623-82E1-34E4-DA9A-5E0E01951970}"/>
                </a:ext>
              </a:extLst>
            </p:cNvPr>
            <p:cNvSpPr/>
            <p:nvPr/>
          </p:nvSpPr>
          <p:spPr>
            <a:xfrm>
              <a:off x="3326999" y="2635827"/>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3" name="Rectangle 42">
              <a:extLst>
                <a:ext uri="{FF2B5EF4-FFF2-40B4-BE49-F238E27FC236}">
                  <a16:creationId xmlns:a16="http://schemas.microsoft.com/office/drawing/2014/main" id="{5CD47FD2-278D-2256-3B15-7A504C567572}"/>
                </a:ext>
              </a:extLst>
            </p:cNvPr>
            <p:cNvSpPr/>
            <p:nvPr/>
          </p:nvSpPr>
          <p:spPr>
            <a:xfrm>
              <a:off x="3426761" y="2635827"/>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4" name="Rectangle 43">
              <a:extLst>
                <a:ext uri="{FF2B5EF4-FFF2-40B4-BE49-F238E27FC236}">
                  <a16:creationId xmlns:a16="http://schemas.microsoft.com/office/drawing/2014/main" id="{114A6775-DB33-B626-9C63-B68B0404BA3C}"/>
                </a:ext>
              </a:extLst>
            </p:cNvPr>
            <p:cNvSpPr/>
            <p:nvPr/>
          </p:nvSpPr>
          <p:spPr>
            <a:xfrm>
              <a:off x="3523197" y="2635827"/>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5" name="Rectangle 44">
              <a:extLst>
                <a:ext uri="{FF2B5EF4-FFF2-40B4-BE49-F238E27FC236}">
                  <a16:creationId xmlns:a16="http://schemas.microsoft.com/office/drawing/2014/main" id="{1089E8E2-F4DA-8071-F666-E0A3379F2F9C}"/>
                </a:ext>
              </a:extLst>
            </p:cNvPr>
            <p:cNvSpPr/>
            <p:nvPr/>
          </p:nvSpPr>
          <p:spPr>
            <a:xfrm>
              <a:off x="2661923" y="273558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6" name="Rectangle 45">
              <a:extLst>
                <a:ext uri="{FF2B5EF4-FFF2-40B4-BE49-F238E27FC236}">
                  <a16:creationId xmlns:a16="http://schemas.microsoft.com/office/drawing/2014/main" id="{9E5574AD-61E3-E203-4393-6D38A47F5189}"/>
                </a:ext>
              </a:extLst>
            </p:cNvPr>
            <p:cNvSpPr/>
            <p:nvPr/>
          </p:nvSpPr>
          <p:spPr>
            <a:xfrm>
              <a:off x="2758359" y="273558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7" name="Rectangle 46">
              <a:extLst>
                <a:ext uri="{FF2B5EF4-FFF2-40B4-BE49-F238E27FC236}">
                  <a16:creationId xmlns:a16="http://schemas.microsoft.com/office/drawing/2014/main" id="{8093C2D3-A9C4-FA37-CF7D-57A9D15F5743}"/>
                </a:ext>
              </a:extLst>
            </p:cNvPr>
            <p:cNvSpPr/>
            <p:nvPr/>
          </p:nvSpPr>
          <p:spPr>
            <a:xfrm>
              <a:off x="2851470" y="273558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8" name="Rectangle 47">
              <a:extLst>
                <a:ext uri="{FF2B5EF4-FFF2-40B4-BE49-F238E27FC236}">
                  <a16:creationId xmlns:a16="http://schemas.microsoft.com/office/drawing/2014/main" id="{09770541-1B75-CFFF-719F-CFA42DA334AC}"/>
                </a:ext>
              </a:extLst>
            </p:cNvPr>
            <p:cNvSpPr/>
            <p:nvPr/>
          </p:nvSpPr>
          <p:spPr>
            <a:xfrm>
              <a:off x="2951232" y="273558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49" name="Rectangle 48">
              <a:extLst>
                <a:ext uri="{FF2B5EF4-FFF2-40B4-BE49-F238E27FC236}">
                  <a16:creationId xmlns:a16="http://schemas.microsoft.com/office/drawing/2014/main" id="{9B12D3C1-905C-98CA-65C4-0D72B23A72C7}"/>
                </a:ext>
              </a:extLst>
            </p:cNvPr>
            <p:cNvSpPr/>
            <p:nvPr/>
          </p:nvSpPr>
          <p:spPr>
            <a:xfrm>
              <a:off x="3047667" y="273558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0" name="Rectangle 49">
              <a:extLst>
                <a:ext uri="{FF2B5EF4-FFF2-40B4-BE49-F238E27FC236}">
                  <a16:creationId xmlns:a16="http://schemas.microsoft.com/office/drawing/2014/main" id="{DE88DCBF-F025-7EDC-9DA8-1CCE8F143E5B}"/>
                </a:ext>
              </a:extLst>
            </p:cNvPr>
            <p:cNvSpPr/>
            <p:nvPr/>
          </p:nvSpPr>
          <p:spPr>
            <a:xfrm>
              <a:off x="3137453" y="273558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1" name="Rectangle 50">
              <a:extLst>
                <a:ext uri="{FF2B5EF4-FFF2-40B4-BE49-F238E27FC236}">
                  <a16:creationId xmlns:a16="http://schemas.microsoft.com/office/drawing/2014/main" id="{4CA95C53-8A9B-C38F-3C59-C5478343008B}"/>
                </a:ext>
              </a:extLst>
            </p:cNvPr>
            <p:cNvSpPr/>
            <p:nvPr/>
          </p:nvSpPr>
          <p:spPr>
            <a:xfrm>
              <a:off x="3233889" y="273558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2" name="Rectangle 51">
              <a:extLst>
                <a:ext uri="{FF2B5EF4-FFF2-40B4-BE49-F238E27FC236}">
                  <a16:creationId xmlns:a16="http://schemas.microsoft.com/office/drawing/2014/main" id="{4B056716-8E39-918A-64F5-B0D78453F3C4}"/>
                </a:ext>
              </a:extLst>
            </p:cNvPr>
            <p:cNvSpPr/>
            <p:nvPr/>
          </p:nvSpPr>
          <p:spPr>
            <a:xfrm>
              <a:off x="2661922" y="3553630"/>
              <a:ext cx="962506" cy="102998"/>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3" name="Rectangle 52">
              <a:extLst>
                <a:ext uri="{FF2B5EF4-FFF2-40B4-BE49-F238E27FC236}">
                  <a16:creationId xmlns:a16="http://schemas.microsoft.com/office/drawing/2014/main" id="{CFBCFC77-BEB2-6A51-BE18-924298FA9008}"/>
                </a:ext>
              </a:extLst>
            </p:cNvPr>
            <p:cNvSpPr/>
            <p:nvPr/>
          </p:nvSpPr>
          <p:spPr>
            <a:xfrm>
              <a:off x="2661923" y="366336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4" name="Rectangle 53">
              <a:extLst>
                <a:ext uri="{FF2B5EF4-FFF2-40B4-BE49-F238E27FC236}">
                  <a16:creationId xmlns:a16="http://schemas.microsoft.com/office/drawing/2014/main" id="{D57F2785-DF54-47E7-8E13-62B30C27EB81}"/>
                </a:ext>
              </a:extLst>
            </p:cNvPr>
            <p:cNvSpPr/>
            <p:nvPr/>
          </p:nvSpPr>
          <p:spPr>
            <a:xfrm>
              <a:off x="2758359" y="366336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5" name="Rectangle 54">
              <a:extLst>
                <a:ext uri="{FF2B5EF4-FFF2-40B4-BE49-F238E27FC236}">
                  <a16:creationId xmlns:a16="http://schemas.microsoft.com/office/drawing/2014/main" id="{375032C0-8339-FD6C-9BF1-CC118DDA6AFA}"/>
                </a:ext>
              </a:extLst>
            </p:cNvPr>
            <p:cNvSpPr/>
            <p:nvPr/>
          </p:nvSpPr>
          <p:spPr>
            <a:xfrm>
              <a:off x="2851470" y="366336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6" name="Rectangle 55">
              <a:extLst>
                <a:ext uri="{FF2B5EF4-FFF2-40B4-BE49-F238E27FC236}">
                  <a16:creationId xmlns:a16="http://schemas.microsoft.com/office/drawing/2014/main" id="{BFA0E718-A8A7-E5AC-6CDA-EB8E2250A3D3}"/>
                </a:ext>
              </a:extLst>
            </p:cNvPr>
            <p:cNvSpPr/>
            <p:nvPr/>
          </p:nvSpPr>
          <p:spPr>
            <a:xfrm>
              <a:off x="2951232" y="366336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7" name="Rectangle 56">
              <a:extLst>
                <a:ext uri="{FF2B5EF4-FFF2-40B4-BE49-F238E27FC236}">
                  <a16:creationId xmlns:a16="http://schemas.microsoft.com/office/drawing/2014/main" id="{DA107AB0-D12E-3C36-F357-641851EDF274}"/>
                </a:ext>
              </a:extLst>
            </p:cNvPr>
            <p:cNvSpPr/>
            <p:nvPr/>
          </p:nvSpPr>
          <p:spPr>
            <a:xfrm>
              <a:off x="3047667" y="366336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8" name="Rectangle 57">
              <a:extLst>
                <a:ext uri="{FF2B5EF4-FFF2-40B4-BE49-F238E27FC236}">
                  <a16:creationId xmlns:a16="http://schemas.microsoft.com/office/drawing/2014/main" id="{C7454C97-3EA1-ADA7-A5D2-8286F83260A2}"/>
                </a:ext>
              </a:extLst>
            </p:cNvPr>
            <p:cNvSpPr/>
            <p:nvPr/>
          </p:nvSpPr>
          <p:spPr>
            <a:xfrm>
              <a:off x="3137453" y="366336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59" name="Rectangle 58">
              <a:extLst>
                <a:ext uri="{FF2B5EF4-FFF2-40B4-BE49-F238E27FC236}">
                  <a16:creationId xmlns:a16="http://schemas.microsoft.com/office/drawing/2014/main" id="{9AE9E125-EB87-81A4-5377-24DF1AA12B46}"/>
                </a:ext>
              </a:extLst>
            </p:cNvPr>
            <p:cNvSpPr/>
            <p:nvPr/>
          </p:nvSpPr>
          <p:spPr>
            <a:xfrm>
              <a:off x="3233889" y="366336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0" name="Rectangle 59">
              <a:extLst>
                <a:ext uri="{FF2B5EF4-FFF2-40B4-BE49-F238E27FC236}">
                  <a16:creationId xmlns:a16="http://schemas.microsoft.com/office/drawing/2014/main" id="{ED653D7A-C07D-32CB-A118-2985D1C8E0AA}"/>
                </a:ext>
              </a:extLst>
            </p:cNvPr>
            <p:cNvSpPr/>
            <p:nvPr/>
          </p:nvSpPr>
          <p:spPr>
            <a:xfrm>
              <a:off x="3326999" y="366336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1" name="Rectangle 60">
              <a:extLst>
                <a:ext uri="{FF2B5EF4-FFF2-40B4-BE49-F238E27FC236}">
                  <a16:creationId xmlns:a16="http://schemas.microsoft.com/office/drawing/2014/main" id="{7900CFCD-517E-102E-3DB3-29382403B69B}"/>
                </a:ext>
              </a:extLst>
            </p:cNvPr>
            <p:cNvSpPr/>
            <p:nvPr/>
          </p:nvSpPr>
          <p:spPr>
            <a:xfrm>
              <a:off x="3426761" y="366336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2" name="Rectangle 61">
              <a:extLst>
                <a:ext uri="{FF2B5EF4-FFF2-40B4-BE49-F238E27FC236}">
                  <a16:creationId xmlns:a16="http://schemas.microsoft.com/office/drawing/2014/main" id="{936DF574-9D9A-D7EF-32E0-C1106BA22A2E}"/>
                </a:ext>
              </a:extLst>
            </p:cNvPr>
            <p:cNvSpPr/>
            <p:nvPr/>
          </p:nvSpPr>
          <p:spPr>
            <a:xfrm>
              <a:off x="3523197" y="3663369"/>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3" name="Rectangle 62">
              <a:extLst>
                <a:ext uri="{FF2B5EF4-FFF2-40B4-BE49-F238E27FC236}">
                  <a16:creationId xmlns:a16="http://schemas.microsoft.com/office/drawing/2014/main" id="{CFBB4BEF-2506-A878-6A9F-2396F8B9624C}"/>
                </a:ext>
              </a:extLst>
            </p:cNvPr>
            <p:cNvSpPr/>
            <p:nvPr/>
          </p:nvSpPr>
          <p:spPr>
            <a:xfrm>
              <a:off x="2665248" y="3759806"/>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4" name="Rectangle 63">
              <a:extLst>
                <a:ext uri="{FF2B5EF4-FFF2-40B4-BE49-F238E27FC236}">
                  <a16:creationId xmlns:a16="http://schemas.microsoft.com/office/drawing/2014/main" id="{ED5BC72B-6B00-E116-E964-01429C2CDFDA}"/>
                </a:ext>
              </a:extLst>
            </p:cNvPr>
            <p:cNvSpPr/>
            <p:nvPr/>
          </p:nvSpPr>
          <p:spPr>
            <a:xfrm>
              <a:off x="2761684" y="3759806"/>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5" name="Rectangle 64">
              <a:extLst>
                <a:ext uri="{FF2B5EF4-FFF2-40B4-BE49-F238E27FC236}">
                  <a16:creationId xmlns:a16="http://schemas.microsoft.com/office/drawing/2014/main" id="{014EB9AF-FDC1-45D8-AA3D-272D2EF7E37F}"/>
                </a:ext>
              </a:extLst>
            </p:cNvPr>
            <p:cNvSpPr/>
            <p:nvPr/>
          </p:nvSpPr>
          <p:spPr>
            <a:xfrm>
              <a:off x="2854795" y="3759806"/>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6" name="Rectangle 65">
              <a:extLst>
                <a:ext uri="{FF2B5EF4-FFF2-40B4-BE49-F238E27FC236}">
                  <a16:creationId xmlns:a16="http://schemas.microsoft.com/office/drawing/2014/main" id="{36CC46CA-9FFE-B2A9-B401-CD998B898F47}"/>
                </a:ext>
              </a:extLst>
            </p:cNvPr>
            <p:cNvSpPr/>
            <p:nvPr/>
          </p:nvSpPr>
          <p:spPr>
            <a:xfrm>
              <a:off x="2954557" y="3759806"/>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7" name="Rectangle 66">
              <a:extLst>
                <a:ext uri="{FF2B5EF4-FFF2-40B4-BE49-F238E27FC236}">
                  <a16:creationId xmlns:a16="http://schemas.microsoft.com/office/drawing/2014/main" id="{F72CB9CF-FB1C-3596-415D-501E964C6A34}"/>
                </a:ext>
              </a:extLst>
            </p:cNvPr>
            <p:cNvSpPr/>
            <p:nvPr/>
          </p:nvSpPr>
          <p:spPr>
            <a:xfrm>
              <a:off x="3050992" y="3759806"/>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8" name="Rectangle 67">
              <a:extLst>
                <a:ext uri="{FF2B5EF4-FFF2-40B4-BE49-F238E27FC236}">
                  <a16:creationId xmlns:a16="http://schemas.microsoft.com/office/drawing/2014/main" id="{4167B354-110B-2E6B-38C2-4A2F543ACB56}"/>
                </a:ext>
              </a:extLst>
            </p:cNvPr>
            <p:cNvSpPr/>
            <p:nvPr/>
          </p:nvSpPr>
          <p:spPr>
            <a:xfrm>
              <a:off x="3140778" y="3759806"/>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9" name="Rectangle 68">
              <a:extLst>
                <a:ext uri="{FF2B5EF4-FFF2-40B4-BE49-F238E27FC236}">
                  <a16:creationId xmlns:a16="http://schemas.microsoft.com/office/drawing/2014/main" id="{EBD46E85-BA2D-38A6-E9BE-170A499756B5}"/>
                </a:ext>
              </a:extLst>
            </p:cNvPr>
            <p:cNvSpPr/>
            <p:nvPr/>
          </p:nvSpPr>
          <p:spPr>
            <a:xfrm>
              <a:off x="3237214" y="3759806"/>
              <a:ext cx="90636" cy="86459"/>
            </a:xfrm>
            <a:prstGeom prst="rect">
              <a:avLst/>
            </a:prstGeom>
            <a:solidFill>
              <a:srgbClr val="E3C029"/>
            </a:solidFill>
            <a:ln w="3175">
              <a:solidFill>
                <a:schemeClr val="tx2">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grpSp>
      <p:sp>
        <p:nvSpPr>
          <p:cNvPr id="70" name="Text Placeholder 5">
            <a:extLst>
              <a:ext uri="{FF2B5EF4-FFF2-40B4-BE49-F238E27FC236}">
                <a16:creationId xmlns:a16="http://schemas.microsoft.com/office/drawing/2014/main" id="{A5400A9D-B3D4-2DF2-9FE6-E95327EDF2DF}"/>
              </a:ext>
            </a:extLst>
          </p:cNvPr>
          <p:cNvSpPr txBox="1">
            <a:spLocks/>
          </p:cNvSpPr>
          <p:nvPr/>
        </p:nvSpPr>
        <p:spPr>
          <a:xfrm>
            <a:off x="3531285" y="1382703"/>
            <a:ext cx="2355166" cy="939814"/>
          </a:xfrm>
          <a:prstGeom prst="rect">
            <a:avLst/>
          </a:prstGeom>
        </p:spPr>
        <p:txBody>
          <a:bodyPr vert="horz" lIns="0" tIns="0" rIns="0" bIns="0"/>
          <a:lstStyle>
            <a:lvl1pPr marL="18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1pPr>
            <a:lvl2pPr marL="36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2pPr>
            <a:lvl3pPr marL="54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3pPr>
            <a:lvl4pPr marL="72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4pPr>
            <a:lvl5pPr marL="90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dirty="0"/>
              <a:t>Pas </a:t>
            </a:r>
            <a:r>
              <a:rPr lang="en-GB" dirty="0" err="1"/>
              <a:t>eiwit</a:t>
            </a:r>
            <a:r>
              <a:rPr lang="en-GB" dirty="0"/>
              <a:t> </a:t>
            </a:r>
            <a:r>
              <a:rPr lang="en-GB" dirty="0" err="1"/>
              <a:t>en</a:t>
            </a:r>
            <a:r>
              <a:rPr lang="en-GB" dirty="0"/>
              <a:t> CO2 </a:t>
            </a:r>
            <a:r>
              <a:rPr lang="en-GB" dirty="0" err="1"/>
              <a:t>aan</a:t>
            </a:r>
            <a:r>
              <a:rPr lang="en-GB" dirty="0"/>
              <a:t> op het </a:t>
            </a:r>
            <a:r>
              <a:rPr lang="en-GB" dirty="0" err="1"/>
              <a:t>telbord</a:t>
            </a:r>
            <a:endParaRPr lang="nl-NL" dirty="0"/>
          </a:p>
        </p:txBody>
      </p:sp>
      <p:sp>
        <p:nvSpPr>
          <p:cNvPr id="71" name="Text Placeholder 5">
            <a:extLst>
              <a:ext uri="{FF2B5EF4-FFF2-40B4-BE49-F238E27FC236}">
                <a16:creationId xmlns:a16="http://schemas.microsoft.com/office/drawing/2014/main" id="{B5EEF949-4F91-4247-B5BC-CF690AF32C84}"/>
              </a:ext>
            </a:extLst>
          </p:cNvPr>
          <p:cNvSpPr txBox="1">
            <a:spLocks/>
          </p:cNvSpPr>
          <p:nvPr/>
        </p:nvSpPr>
        <p:spPr>
          <a:xfrm>
            <a:off x="6522135" y="1382703"/>
            <a:ext cx="2355166" cy="939814"/>
          </a:xfrm>
          <a:prstGeom prst="rect">
            <a:avLst/>
          </a:prstGeom>
        </p:spPr>
        <p:txBody>
          <a:bodyPr vert="horz" lIns="0" tIns="0" rIns="0" bIns="0"/>
          <a:lstStyle>
            <a:lvl1pPr marL="18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1pPr>
            <a:lvl2pPr marL="36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2pPr>
            <a:lvl3pPr marL="54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3pPr>
            <a:lvl4pPr marL="72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4pPr>
            <a:lvl5pPr marL="900000" indent="-180000" algn="l" defTabSz="457200" rtl="0" fontAlgn="base">
              <a:lnSpc>
                <a:spcPct val="100000"/>
              </a:lnSpc>
              <a:spcBef>
                <a:spcPts val="0"/>
              </a:spcBef>
              <a:spcAft>
                <a:spcPts val="1000"/>
              </a:spcAft>
              <a:buFont typeface="Arial"/>
              <a:buChar char="•"/>
              <a:defRPr sz="2400" kern="1200">
                <a:solidFill>
                  <a:srgbClr val="000000"/>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dirty="0" err="1"/>
              <a:t>Gooi</a:t>
            </a:r>
            <a:r>
              <a:rPr lang="en-GB" dirty="0"/>
              <a:t> met de </a:t>
            </a:r>
            <a:r>
              <a:rPr lang="en-GB" dirty="0" err="1"/>
              <a:t>dobbelsteen</a:t>
            </a:r>
            <a:r>
              <a:rPr lang="en-GB" dirty="0"/>
              <a:t> </a:t>
            </a:r>
          </a:p>
          <a:p>
            <a:pPr marL="0" indent="0">
              <a:buFont typeface="Arial"/>
              <a:buNone/>
            </a:pPr>
            <a:r>
              <a:rPr lang="en-GB" dirty="0"/>
              <a:t>(1 team)</a:t>
            </a:r>
            <a:endParaRPr lang="nl-NL" dirty="0"/>
          </a:p>
        </p:txBody>
      </p:sp>
      <p:pic>
        <p:nvPicPr>
          <p:cNvPr id="72" name="Picture 71" descr="A red die with white numbers on it&#10;&#10;Description automatically generated">
            <a:extLst>
              <a:ext uri="{FF2B5EF4-FFF2-40B4-BE49-F238E27FC236}">
                <a16:creationId xmlns:a16="http://schemas.microsoft.com/office/drawing/2014/main" id="{C18736A9-50AD-0AEA-B284-22DC0738E06E}"/>
              </a:ext>
            </a:extLst>
          </p:cNvPr>
          <p:cNvPicPr>
            <a:picLocks noChangeAspect="1"/>
          </p:cNvPicPr>
          <p:nvPr/>
        </p:nvPicPr>
        <p:blipFill>
          <a:blip r:embed="rId19" cstate="email">
            <a:extLst>
              <a:ext uri="{28A0092B-C50C-407E-A947-70E740481C1C}">
                <a14:useLocalDpi xmlns:a14="http://schemas.microsoft.com/office/drawing/2010/main" val="0"/>
              </a:ext>
            </a:extLst>
          </a:blip>
          <a:stretch>
            <a:fillRect/>
          </a:stretch>
        </p:blipFill>
        <p:spPr>
          <a:xfrm>
            <a:off x="6549331" y="2848334"/>
            <a:ext cx="1767456" cy="1831340"/>
          </a:xfrm>
          <a:prstGeom prst="rect">
            <a:avLst/>
          </a:prstGeom>
        </p:spPr>
      </p:pic>
      <p:sp>
        <p:nvSpPr>
          <p:cNvPr id="73" name="TextBox 72">
            <a:extLst>
              <a:ext uri="{FF2B5EF4-FFF2-40B4-BE49-F238E27FC236}">
                <a16:creationId xmlns:a16="http://schemas.microsoft.com/office/drawing/2014/main" id="{52A4D9E7-788D-0997-A0E1-79F7B1AF7CF6}"/>
              </a:ext>
            </a:extLst>
          </p:cNvPr>
          <p:cNvSpPr txBox="1"/>
          <p:nvPr/>
        </p:nvSpPr>
        <p:spPr>
          <a:xfrm>
            <a:off x="4967476" y="2980253"/>
            <a:ext cx="918975" cy="1477328"/>
          </a:xfrm>
          <a:prstGeom prst="rect">
            <a:avLst/>
          </a:prstGeom>
          <a:noFill/>
        </p:spPr>
        <p:txBody>
          <a:bodyPr wrap="square" rtlCol="0">
            <a:spAutoFit/>
          </a:bodyPr>
          <a:lstStyle/>
          <a:p>
            <a:r>
              <a:rPr lang="en-GB" dirty="0" err="1">
                <a:solidFill>
                  <a:srgbClr val="009136"/>
                </a:solidFill>
              </a:rPr>
              <a:t>Eerst</a:t>
            </a:r>
            <a:r>
              <a:rPr lang="en-GB" dirty="0">
                <a:solidFill>
                  <a:srgbClr val="009136"/>
                </a:solidFill>
              </a:rPr>
              <a:t> </a:t>
            </a:r>
            <a:r>
              <a:rPr lang="en-GB" dirty="0" err="1">
                <a:solidFill>
                  <a:srgbClr val="009136"/>
                </a:solidFill>
              </a:rPr>
              <a:t>eraf</a:t>
            </a:r>
            <a:endParaRPr lang="en-GB" dirty="0">
              <a:solidFill>
                <a:srgbClr val="009136"/>
              </a:solidFill>
            </a:endParaRPr>
          </a:p>
          <a:p>
            <a:endParaRPr lang="en-GB" dirty="0">
              <a:solidFill>
                <a:srgbClr val="009136"/>
              </a:solidFill>
            </a:endParaRPr>
          </a:p>
          <a:p>
            <a:r>
              <a:rPr lang="en-GB" dirty="0">
                <a:solidFill>
                  <a:srgbClr val="009136"/>
                </a:solidFill>
              </a:rPr>
              <a:t>Dan </a:t>
            </a:r>
            <a:r>
              <a:rPr lang="en-GB" dirty="0" err="1">
                <a:solidFill>
                  <a:srgbClr val="009136"/>
                </a:solidFill>
              </a:rPr>
              <a:t>erbij</a:t>
            </a:r>
            <a:endParaRPr lang="nl-NL" dirty="0">
              <a:solidFill>
                <a:srgbClr val="009136"/>
              </a:solidFill>
            </a:endParaRPr>
          </a:p>
        </p:txBody>
      </p:sp>
    </p:spTree>
    <p:extLst>
      <p:ext uri="{BB962C8B-B14F-4D97-AF65-F5344CB8AC3E}">
        <p14:creationId xmlns:p14="http://schemas.microsoft.com/office/powerpoint/2010/main" val="3977269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3</a:t>
            </a:fld>
            <a:endParaRPr lang="nl-NL" dirty="0"/>
          </a:p>
        </p:txBody>
      </p:sp>
      <p:sp>
        <p:nvSpPr>
          <p:cNvPr id="5" name="Titel 4"/>
          <p:cNvSpPr>
            <a:spLocks noGrp="1"/>
          </p:cNvSpPr>
          <p:nvPr>
            <p:ph type="title"/>
          </p:nvPr>
        </p:nvSpPr>
        <p:spPr/>
        <p:txBody>
          <a:bodyPr/>
          <a:lstStyle/>
          <a:p>
            <a:r>
              <a:rPr lang="nl-NL" dirty="0"/>
              <a:t>Wateroverlast</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292975" cy="3060000"/>
          </a:xfrm>
        </p:spPr>
        <p:txBody>
          <a:bodyPr/>
          <a:lstStyle/>
          <a:p>
            <a:pPr marL="0" indent="0">
              <a:buNone/>
            </a:pPr>
            <a:r>
              <a:rPr lang="nl-NL" dirty="0"/>
              <a:t>Gooi met de </a:t>
            </a:r>
            <a:r>
              <a:rPr lang="nl-NL" dirty="0" err="1"/>
              <a:t>dobbelsteenIs</a:t>
            </a:r>
            <a:r>
              <a:rPr lang="nl-NL" dirty="0"/>
              <a:t> de worp </a:t>
            </a:r>
            <a:r>
              <a:rPr lang="nl-NL" u="sng" dirty="0"/>
              <a:t>lager</a:t>
            </a:r>
            <a:r>
              <a:rPr lang="nl-NL" dirty="0"/>
              <a:t> dan je </a:t>
            </a:r>
            <a:r>
              <a:rPr lang="nl-NL" b="1" dirty="0">
                <a:solidFill>
                  <a:schemeClr val="tx2">
                    <a:lumMod val="65000"/>
                    <a:lumOff val="35000"/>
                  </a:schemeClr>
                </a:solidFill>
              </a:rPr>
              <a:t>CO2 uitstoot</a:t>
            </a:r>
            <a:r>
              <a:rPr lang="nl-NL" dirty="0"/>
              <a:t>?</a:t>
            </a:r>
          </a:p>
          <a:p>
            <a:pPr marL="457200" indent="-457200">
              <a:buFont typeface="+mj-lt"/>
              <a:buAutoNum type="arabicPeriod"/>
            </a:pPr>
            <a:endParaRPr lang="nl-NL" dirty="0"/>
          </a:p>
          <a:p>
            <a:pPr marL="0" indent="0">
              <a:buNone/>
            </a:pPr>
            <a:r>
              <a:rPr lang="nl-NL" b="1" dirty="0">
                <a:solidFill>
                  <a:srgbClr val="009136"/>
                </a:solidFill>
              </a:rPr>
              <a:t>JA </a:t>
            </a:r>
            <a:r>
              <a:rPr lang="nl-NL" dirty="0"/>
              <a:t>: Overstromingen door de opwarming van de aarde en meer extreem weer! Leg een </a:t>
            </a:r>
            <a:r>
              <a:rPr lang="nl-NL" b="1" dirty="0">
                <a:solidFill>
                  <a:schemeClr val="accent3"/>
                </a:solidFill>
              </a:rPr>
              <a:t>waterkaart</a:t>
            </a:r>
            <a:r>
              <a:rPr lang="nl-NL" dirty="0"/>
              <a:t> op een gele of lichtgroene landkaart.</a:t>
            </a:r>
          </a:p>
          <a:p>
            <a:pPr marL="0" indent="0">
              <a:buNone/>
            </a:pPr>
            <a:r>
              <a:rPr lang="nl-NL" dirty="0"/>
              <a:t>Vergeet niet </a:t>
            </a:r>
            <a:r>
              <a:rPr lang="nl-NL" dirty="0">
                <a:solidFill>
                  <a:srgbClr val="CC3300"/>
                </a:solidFill>
              </a:rPr>
              <a:t>eiwit</a:t>
            </a:r>
            <a:r>
              <a:rPr lang="nl-NL" dirty="0"/>
              <a:t> en </a:t>
            </a:r>
            <a:r>
              <a:rPr lang="nl-NL" dirty="0">
                <a:solidFill>
                  <a:schemeClr val="tx2">
                    <a:lumMod val="65000"/>
                    <a:lumOff val="35000"/>
                  </a:schemeClr>
                </a:solidFill>
              </a:rPr>
              <a:t>CO2</a:t>
            </a:r>
            <a:r>
              <a:rPr lang="nl-NL" dirty="0"/>
              <a:t> van je totaal eraf te halen!</a:t>
            </a:r>
          </a:p>
        </p:txBody>
      </p:sp>
      <p:pic>
        <p:nvPicPr>
          <p:cNvPr id="7" name="Picture 6" descr="A blue background with lines and text&#10;&#10;Description automatically generated">
            <a:extLst>
              <a:ext uri="{FF2B5EF4-FFF2-40B4-BE49-F238E27FC236}">
                <a16:creationId xmlns:a16="http://schemas.microsoft.com/office/drawing/2014/main" id="{EEB787B3-EB5F-6384-19E4-88B548FDCC99}"/>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382107" y="1393740"/>
            <a:ext cx="1618488" cy="1618488"/>
          </a:xfrm>
          <a:prstGeom prst="rect">
            <a:avLst/>
          </a:prstGeom>
        </p:spPr>
      </p:pic>
      <p:pic>
        <p:nvPicPr>
          <p:cNvPr id="3" name="Picture 2" descr="A red die with white numbers on it&#10;&#10;Description automatically generated">
            <a:extLst>
              <a:ext uri="{FF2B5EF4-FFF2-40B4-BE49-F238E27FC236}">
                <a16:creationId xmlns:a16="http://schemas.microsoft.com/office/drawing/2014/main" id="{49AED670-0F01-FD9C-A808-60DCD0EEA616}"/>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531095" y="175004"/>
            <a:ext cx="1932657" cy="2002512"/>
          </a:xfrm>
          <a:prstGeom prst="rect">
            <a:avLst/>
          </a:prstGeom>
        </p:spPr>
      </p:pic>
    </p:spTree>
    <p:extLst>
      <p:ext uri="{BB962C8B-B14F-4D97-AF65-F5344CB8AC3E}">
        <p14:creationId xmlns:p14="http://schemas.microsoft.com/office/powerpoint/2010/main" val="3618838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4</a:t>
            </a:fld>
            <a:endParaRPr lang="nl-NL" dirty="0"/>
          </a:p>
        </p:txBody>
      </p:sp>
      <p:sp>
        <p:nvSpPr>
          <p:cNvPr id="5" name="Titel 4"/>
          <p:cNvSpPr>
            <a:spLocks noGrp="1"/>
          </p:cNvSpPr>
          <p:nvPr>
            <p:ph type="title"/>
          </p:nvPr>
        </p:nvSpPr>
        <p:spPr/>
        <p:txBody>
          <a:bodyPr/>
          <a:lstStyle/>
          <a:p>
            <a:r>
              <a:rPr lang="nl-NL" dirty="0"/>
              <a:t>Zeespiegelstijging</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dirty="0"/>
              <a:t>Gooi met de dobbelsteen</a:t>
            </a:r>
          </a:p>
          <a:p>
            <a:pPr marL="0" indent="0">
              <a:buNone/>
            </a:pPr>
            <a:r>
              <a:rPr lang="nl-NL" dirty="0"/>
              <a:t>Is de worp </a:t>
            </a:r>
            <a:r>
              <a:rPr lang="nl-NL" u="sng" dirty="0"/>
              <a:t>lager</a:t>
            </a:r>
            <a:r>
              <a:rPr lang="nl-NL" dirty="0"/>
              <a:t> dan je </a:t>
            </a:r>
            <a:r>
              <a:rPr lang="nl-NL" b="1" dirty="0">
                <a:solidFill>
                  <a:schemeClr val="tx2">
                    <a:lumMod val="65000"/>
                    <a:lumOff val="35000"/>
                  </a:schemeClr>
                </a:solidFill>
              </a:rPr>
              <a:t>CO2 uitstoot</a:t>
            </a:r>
            <a:r>
              <a:rPr lang="nl-NL" dirty="0"/>
              <a:t>?</a:t>
            </a:r>
          </a:p>
          <a:p>
            <a:pPr marL="457200" indent="-457200">
              <a:buFont typeface="+mj-lt"/>
              <a:buAutoNum type="arabicPeriod"/>
            </a:pPr>
            <a:endParaRPr lang="nl-NL" dirty="0"/>
          </a:p>
          <a:p>
            <a:pPr marL="0" indent="0">
              <a:buNone/>
            </a:pPr>
            <a:r>
              <a:rPr lang="nl-NL" b="1" dirty="0">
                <a:solidFill>
                  <a:srgbClr val="009136"/>
                </a:solidFill>
              </a:rPr>
              <a:t>JA </a:t>
            </a:r>
            <a:r>
              <a:rPr lang="nl-NL" dirty="0"/>
              <a:t>: Overstromingen! Leg een </a:t>
            </a:r>
            <a:r>
              <a:rPr lang="nl-NL" b="1" dirty="0">
                <a:solidFill>
                  <a:schemeClr val="accent2"/>
                </a:solidFill>
              </a:rPr>
              <a:t>zeekaartje</a:t>
            </a:r>
            <a:r>
              <a:rPr lang="nl-NL" dirty="0"/>
              <a:t> op een geel of lichtgroen landkaartje.</a:t>
            </a:r>
          </a:p>
          <a:p>
            <a:pPr marL="0" indent="0">
              <a:buNone/>
            </a:pPr>
            <a:r>
              <a:rPr lang="nl-NL" dirty="0"/>
              <a:t>Vergeet niet </a:t>
            </a:r>
            <a:r>
              <a:rPr lang="nl-NL" dirty="0">
                <a:solidFill>
                  <a:srgbClr val="CC3300"/>
                </a:solidFill>
              </a:rPr>
              <a:t>eiwit</a:t>
            </a:r>
            <a:r>
              <a:rPr lang="nl-NL" dirty="0"/>
              <a:t> en </a:t>
            </a:r>
            <a:r>
              <a:rPr lang="nl-NL" dirty="0">
                <a:solidFill>
                  <a:schemeClr val="tx2">
                    <a:lumMod val="65000"/>
                    <a:lumOff val="35000"/>
                  </a:schemeClr>
                </a:solidFill>
              </a:rPr>
              <a:t>CO2</a:t>
            </a:r>
            <a:r>
              <a:rPr lang="nl-NL" dirty="0"/>
              <a:t> van je totaal eraf te halen!</a:t>
            </a:r>
          </a:p>
        </p:txBody>
      </p:sp>
      <p:pic>
        <p:nvPicPr>
          <p:cNvPr id="6" name="Picture 5">
            <a:extLst>
              <a:ext uri="{FF2B5EF4-FFF2-40B4-BE49-F238E27FC236}">
                <a16:creationId xmlns:a16="http://schemas.microsoft.com/office/drawing/2014/main" id="{72499E34-2E4C-BEDB-6E28-87D8AD5FD9CE}"/>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382107" y="1393740"/>
            <a:ext cx="1618488" cy="1618488"/>
          </a:xfrm>
          <a:prstGeom prst="rect">
            <a:avLst/>
          </a:prstGeom>
        </p:spPr>
      </p:pic>
      <p:pic>
        <p:nvPicPr>
          <p:cNvPr id="7" name="Picture 6" descr="A red die with white numbers on it&#10;&#10;Description automatically generated">
            <a:extLst>
              <a:ext uri="{FF2B5EF4-FFF2-40B4-BE49-F238E27FC236}">
                <a16:creationId xmlns:a16="http://schemas.microsoft.com/office/drawing/2014/main" id="{DB806280-11D4-3E9F-38A6-47A4BE50C3D3}"/>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531095" y="175004"/>
            <a:ext cx="1932657" cy="2002512"/>
          </a:xfrm>
          <a:prstGeom prst="rect">
            <a:avLst/>
          </a:prstGeom>
        </p:spPr>
      </p:pic>
    </p:spTree>
    <p:extLst>
      <p:ext uri="{BB962C8B-B14F-4D97-AF65-F5344CB8AC3E}">
        <p14:creationId xmlns:p14="http://schemas.microsoft.com/office/powerpoint/2010/main" val="1664509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5</a:t>
            </a:fld>
            <a:endParaRPr lang="nl-NL" dirty="0"/>
          </a:p>
        </p:txBody>
      </p:sp>
      <p:sp>
        <p:nvSpPr>
          <p:cNvPr id="5" name="Titel 4"/>
          <p:cNvSpPr>
            <a:spLocks noGrp="1"/>
          </p:cNvSpPr>
          <p:nvPr>
            <p:ph type="title"/>
          </p:nvPr>
        </p:nvSpPr>
        <p:spPr/>
        <p:txBody>
          <a:bodyPr/>
          <a:lstStyle/>
          <a:p>
            <a:r>
              <a:rPr lang="nl-NL" dirty="0"/>
              <a:t>Extreem weer</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dirty="0"/>
              <a:t>Gooi met de dobbelsteen</a:t>
            </a:r>
          </a:p>
          <a:p>
            <a:pPr marL="0" indent="0">
              <a:buNone/>
            </a:pPr>
            <a:r>
              <a:rPr lang="nl-NL" dirty="0"/>
              <a:t>Is de worp </a:t>
            </a:r>
            <a:r>
              <a:rPr lang="nl-NL" u="sng" dirty="0"/>
              <a:t>lager</a:t>
            </a:r>
            <a:r>
              <a:rPr lang="nl-NL" dirty="0"/>
              <a:t> dan je </a:t>
            </a:r>
            <a:r>
              <a:rPr lang="nl-NL" b="1" dirty="0">
                <a:solidFill>
                  <a:schemeClr val="tx2">
                    <a:lumMod val="65000"/>
                    <a:lumOff val="35000"/>
                  </a:schemeClr>
                </a:solidFill>
              </a:rPr>
              <a:t>CO2 uitstoot</a:t>
            </a:r>
            <a:r>
              <a:rPr lang="nl-NL" dirty="0"/>
              <a:t>?</a:t>
            </a:r>
          </a:p>
          <a:p>
            <a:pPr marL="457200" indent="-457200">
              <a:buFont typeface="+mj-lt"/>
              <a:buAutoNum type="arabicPeriod"/>
            </a:pPr>
            <a:endParaRPr lang="nl-NL" dirty="0"/>
          </a:p>
          <a:p>
            <a:pPr marL="0" indent="0">
              <a:buNone/>
            </a:pPr>
            <a:r>
              <a:rPr lang="nl-NL" b="1" dirty="0">
                <a:solidFill>
                  <a:srgbClr val="009136"/>
                </a:solidFill>
              </a:rPr>
              <a:t>JA </a:t>
            </a:r>
            <a:r>
              <a:rPr lang="nl-NL" dirty="0"/>
              <a:t>: Schade door extreem weer en mislukte oogsten.</a:t>
            </a:r>
          </a:p>
          <a:p>
            <a:pPr marL="0" indent="0">
              <a:buNone/>
            </a:pPr>
            <a:r>
              <a:rPr lang="nl-NL" dirty="0"/>
              <a:t>Teken een </a:t>
            </a:r>
            <a:r>
              <a:rPr lang="nl-NL" b="1" dirty="0">
                <a:solidFill>
                  <a:srgbClr val="FF0000"/>
                </a:solidFill>
              </a:rPr>
              <a:t>boze smiley</a:t>
            </a:r>
            <a:r>
              <a:rPr lang="nl-NL" dirty="0">
                <a:solidFill>
                  <a:srgbClr val="FF0000"/>
                </a:solidFill>
              </a:rPr>
              <a:t> </a:t>
            </a:r>
            <a:r>
              <a:rPr lang="nl-NL" dirty="0"/>
              <a:t>in dit jaar.</a:t>
            </a:r>
          </a:p>
        </p:txBody>
      </p:sp>
      <p:pic>
        <p:nvPicPr>
          <p:cNvPr id="6" name="Picture 5" descr="A red die with white numbers on it&#10;&#10;Description automatically generated">
            <a:extLst>
              <a:ext uri="{FF2B5EF4-FFF2-40B4-BE49-F238E27FC236}">
                <a16:creationId xmlns:a16="http://schemas.microsoft.com/office/drawing/2014/main" id="{46253607-BF29-366E-F88A-D6A36B3D5B75}"/>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048057" y="609964"/>
            <a:ext cx="1932657" cy="2002512"/>
          </a:xfrm>
          <a:prstGeom prst="rect">
            <a:avLst/>
          </a:prstGeom>
        </p:spPr>
      </p:pic>
    </p:spTree>
    <p:extLst>
      <p:ext uri="{BB962C8B-B14F-4D97-AF65-F5344CB8AC3E}">
        <p14:creationId xmlns:p14="http://schemas.microsoft.com/office/powerpoint/2010/main" val="599923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6</a:t>
            </a:fld>
            <a:endParaRPr lang="nl-NL" dirty="0"/>
          </a:p>
        </p:txBody>
      </p:sp>
      <p:sp>
        <p:nvSpPr>
          <p:cNvPr id="5" name="Titel 4"/>
          <p:cNvSpPr>
            <a:spLocks noGrp="1"/>
          </p:cNvSpPr>
          <p:nvPr>
            <p:ph type="title"/>
          </p:nvPr>
        </p:nvSpPr>
        <p:spPr/>
        <p:txBody>
          <a:bodyPr/>
          <a:lstStyle/>
          <a:p>
            <a:r>
              <a:rPr lang="nl-NL" dirty="0"/>
              <a:t>Extreem weer</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dirty="0"/>
              <a:t>Gooi met de dobbelsteen</a:t>
            </a:r>
          </a:p>
          <a:p>
            <a:pPr marL="0" indent="0">
              <a:buNone/>
            </a:pPr>
            <a:r>
              <a:rPr lang="nl-NL" dirty="0"/>
              <a:t>Is de worp </a:t>
            </a:r>
            <a:r>
              <a:rPr lang="nl-NL" u="sng" dirty="0"/>
              <a:t>lager</a:t>
            </a:r>
            <a:r>
              <a:rPr lang="nl-NL" dirty="0"/>
              <a:t> dan je </a:t>
            </a:r>
            <a:r>
              <a:rPr lang="nl-NL" b="1" dirty="0">
                <a:solidFill>
                  <a:schemeClr val="tx2">
                    <a:lumMod val="65000"/>
                    <a:lumOff val="35000"/>
                  </a:schemeClr>
                </a:solidFill>
              </a:rPr>
              <a:t>CO2 uitstoot</a:t>
            </a:r>
            <a:r>
              <a:rPr lang="nl-NL" dirty="0"/>
              <a:t>?</a:t>
            </a:r>
          </a:p>
          <a:p>
            <a:pPr marL="457200" indent="-457200">
              <a:buFont typeface="+mj-lt"/>
              <a:buAutoNum type="arabicPeriod"/>
            </a:pPr>
            <a:endParaRPr lang="nl-NL" dirty="0"/>
          </a:p>
          <a:p>
            <a:pPr marL="0" indent="0">
              <a:buNone/>
            </a:pPr>
            <a:r>
              <a:rPr lang="nl-NL" b="1" dirty="0">
                <a:solidFill>
                  <a:srgbClr val="009136"/>
                </a:solidFill>
              </a:rPr>
              <a:t>JA </a:t>
            </a:r>
            <a:r>
              <a:rPr lang="nl-NL" dirty="0"/>
              <a:t>: Schade door extreem weer en mislukte oogsten.</a:t>
            </a:r>
          </a:p>
          <a:p>
            <a:pPr marL="0" indent="0">
              <a:buNone/>
            </a:pPr>
            <a:r>
              <a:rPr lang="nl-NL" dirty="0"/>
              <a:t>Teken een </a:t>
            </a:r>
            <a:r>
              <a:rPr lang="nl-NL" b="1" dirty="0">
                <a:solidFill>
                  <a:srgbClr val="FF0000"/>
                </a:solidFill>
              </a:rPr>
              <a:t>boze smiley </a:t>
            </a:r>
            <a:r>
              <a:rPr lang="nl-NL" dirty="0"/>
              <a:t>in dit jaar.</a:t>
            </a:r>
          </a:p>
        </p:txBody>
      </p:sp>
      <p:pic>
        <p:nvPicPr>
          <p:cNvPr id="3" name="Picture 2" descr="A red die with white numbers on it&#10;&#10;Description automatically generated">
            <a:extLst>
              <a:ext uri="{FF2B5EF4-FFF2-40B4-BE49-F238E27FC236}">
                <a16:creationId xmlns:a16="http://schemas.microsoft.com/office/drawing/2014/main" id="{C0924ECA-248F-C654-33B9-C176C30AC0EF}"/>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048057" y="609964"/>
            <a:ext cx="1932657" cy="2002512"/>
          </a:xfrm>
          <a:prstGeom prst="rect">
            <a:avLst/>
          </a:prstGeom>
        </p:spPr>
      </p:pic>
    </p:spTree>
    <p:extLst>
      <p:ext uri="{BB962C8B-B14F-4D97-AF65-F5344CB8AC3E}">
        <p14:creationId xmlns:p14="http://schemas.microsoft.com/office/powerpoint/2010/main" val="1626878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7</a:t>
            </a:fld>
            <a:endParaRPr lang="nl-NL" dirty="0"/>
          </a:p>
        </p:txBody>
      </p:sp>
      <p:sp>
        <p:nvSpPr>
          <p:cNvPr id="5" name="Titel 4"/>
          <p:cNvSpPr>
            <a:spLocks noGrp="1"/>
          </p:cNvSpPr>
          <p:nvPr>
            <p:ph type="title"/>
          </p:nvPr>
        </p:nvSpPr>
        <p:spPr/>
        <p:txBody>
          <a:bodyPr/>
          <a:lstStyle/>
          <a:p>
            <a:r>
              <a:rPr lang="nl-NL" dirty="0"/>
              <a:t>Nieuwe stikstofregels</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b="1" dirty="0">
                <a:solidFill>
                  <a:schemeClr val="tx2">
                    <a:lumMod val="65000"/>
                    <a:lumOff val="35000"/>
                  </a:schemeClr>
                </a:solidFill>
              </a:rPr>
              <a:t>CO2 uitstoot </a:t>
            </a:r>
            <a:r>
              <a:rPr lang="nl-NL" dirty="0"/>
              <a:t>en stikstof moeten omlaag</a:t>
            </a:r>
          </a:p>
          <a:p>
            <a:pPr marL="457200" indent="-457200">
              <a:buFont typeface="+mj-lt"/>
              <a:buAutoNum type="arabicPeriod"/>
            </a:pPr>
            <a:endParaRPr lang="nl-NL" dirty="0"/>
          </a:p>
          <a:p>
            <a:pPr marL="457200" indent="-457200">
              <a:buFont typeface="+mj-lt"/>
              <a:buAutoNum type="arabicPeriod"/>
            </a:pPr>
            <a:endParaRPr lang="nl-NL" dirty="0"/>
          </a:p>
          <a:p>
            <a:pPr marL="457200" indent="-457200">
              <a:buFont typeface="+mj-lt"/>
              <a:buAutoNum type="arabicPeriod"/>
            </a:pPr>
            <a:endParaRPr lang="nl-NL" dirty="0"/>
          </a:p>
          <a:p>
            <a:pPr marL="457200" indent="-457200">
              <a:buFont typeface="+mj-lt"/>
              <a:buAutoNum type="arabicPeriod"/>
            </a:pPr>
            <a:endParaRPr lang="nl-NL" dirty="0"/>
          </a:p>
          <a:p>
            <a:pPr marL="0" indent="0">
              <a:buNone/>
            </a:pPr>
            <a:r>
              <a:rPr lang="nl-NL" b="1" dirty="0">
                <a:solidFill>
                  <a:srgbClr val="016728"/>
                </a:solidFill>
              </a:rPr>
              <a:t>HOGER</a:t>
            </a:r>
            <a:r>
              <a:rPr lang="nl-NL" dirty="0"/>
              <a:t>?: Leg het veld met hoogste CO2-uitstoot braak.</a:t>
            </a:r>
          </a:p>
          <a:p>
            <a:pPr marL="0" indent="0">
              <a:buNone/>
            </a:pPr>
            <a:r>
              <a:rPr lang="nl-NL" dirty="0"/>
              <a:t>Vergeet niet </a:t>
            </a:r>
            <a:r>
              <a:rPr lang="nl-NL" dirty="0">
                <a:solidFill>
                  <a:srgbClr val="CC3300"/>
                </a:solidFill>
              </a:rPr>
              <a:t>eiwit</a:t>
            </a:r>
            <a:r>
              <a:rPr lang="nl-NL" dirty="0"/>
              <a:t> en </a:t>
            </a:r>
            <a:r>
              <a:rPr lang="nl-NL" dirty="0">
                <a:solidFill>
                  <a:schemeClr val="tx2">
                    <a:lumMod val="65000"/>
                    <a:lumOff val="35000"/>
                  </a:schemeClr>
                </a:solidFill>
              </a:rPr>
              <a:t>CO2</a:t>
            </a:r>
            <a:r>
              <a:rPr lang="nl-NL" dirty="0"/>
              <a:t> van je totaal eraf te halen!</a:t>
            </a:r>
          </a:p>
        </p:txBody>
      </p:sp>
      <p:sp>
        <p:nvSpPr>
          <p:cNvPr id="3" name="TextBox 2">
            <a:extLst>
              <a:ext uri="{FF2B5EF4-FFF2-40B4-BE49-F238E27FC236}">
                <a16:creationId xmlns:a16="http://schemas.microsoft.com/office/drawing/2014/main" id="{92CAC5B3-8A64-7CB7-7994-0EEA14E62238}"/>
              </a:ext>
            </a:extLst>
          </p:cNvPr>
          <p:cNvSpPr txBox="1"/>
          <p:nvPr/>
        </p:nvSpPr>
        <p:spPr>
          <a:xfrm>
            <a:off x="604157" y="2125557"/>
            <a:ext cx="3967843" cy="2239844"/>
          </a:xfrm>
          <a:prstGeom prst="rect">
            <a:avLst/>
          </a:prstGeom>
          <a:noFill/>
        </p:spPr>
        <p:txBody>
          <a:bodyPr wrap="square" numCol="1" rtlCol="0">
            <a:spAutoFit/>
          </a:bodyPr>
          <a:lstStyle/>
          <a:p>
            <a:pPr marL="277200" indent="0" rtl="0">
              <a:lnSpc>
                <a:spcPct val="150000"/>
              </a:lnSpc>
              <a:spcBef>
                <a:spcPts val="0"/>
              </a:spcBef>
              <a:spcAft>
                <a:spcPts val="0"/>
              </a:spcAft>
              <a:buNone/>
            </a:pPr>
            <a:r>
              <a:rPr lang="en-US" sz="2400" b="0" i="0" u="none" strike="noStrike" dirty="0">
                <a:solidFill>
                  <a:srgbClr val="000000"/>
                </a:solidFill>
                <a:effectLst/>
                <a:latin typeface="Arial" panose="020B0604020202020204" pitchFamily="34" charset="0"/>
              </a:rPr>
              <a:t>Jaar 2 of 3: </a:t>
            </a:r>
            <a:r>
              <a:rPr lang="en-US" sz="2400" b="0" i="0" u="none" strike="noStrike" dirty="0">
                <a:solidFill>
                  <a:schemeClr val="tx2">
                    <a:lumMod val="65000"/>
                    <a:lumOff val="35000"/>
                  </a:schemeClr>
                </a:solidFill>
                <a:effectLst/>
                <a:latin typeface="Arial" panose="020B0604020202020204" pitchFamily="34" charset="0"/>
              </a:rPr>
              <a:t>CO2 ≤ 25</a:t>
            </a:r>
            <a:endParaRPr lang="en-US" sz="2400" b="0" dirty="0">
              <a:solidFill>
                <a:schemeClr val="tx2">
                  <a:lumMod val="65000"/>
                  <a:lumOff val="35000"/>
                </a:schemeClr>
              </a:solidFill>
              <a:effectLst/>
            </a:endParaRPr>
          </a:p>
          <a:p>
            <a:pPr marL="277200" indent="0" rtl="0">
              <a:lnSpc>
                <a:spcPct val="150000"/>
              </a:lnSpc>
              <a:spcBef>
                <a:spcPts val="0"/>
              </a:spcBef>
              <a:spcAft>
                <a:spcPts val="0"/>
              </a:spcAft>
              <a:buNone/>
            </a:pPr>
            <a:r>
              <a:rPr lang="en-US" sz="2400" b="0" i="0" u="none" strike="noStrike" dirty="0">
                <a:solidFill>
                  <a:srgbClr val="000000"/>
                </a:solidFill>
                <a:effectLst/>
                <a:latin typeface="Arial" panose="020B0604020202020204" pitchFamily="34" charset="0"/>
              </a:rPr>
              <a:t>Jaar 4 of 5: </a:t>
            </a:r>
            <a:r>
              <a:rPr lang="en-US" sz="2400" b="0" i="0" u="none" strike="noStrike" dirty="0">
                <a:solidFill>
                  <a:schemeClr val="tx2">
                    <a:lumMod val="65000"/>
                    <a:lumOff val="35000"/>
                  </a:schemeClr>
                </a:solidFill>
                <a:effectLst/>
                <a:latin typeface="Arial" panose="020B0604020202020204" pitchFamily="34" charset="0"/>
              </a:rPr>
              <a:t>CO2 ≤ 20</a:t>
            </a:r>
            <a:endParaRPr lang="en-US" sz="2400" b="0" dirty="0">
              <a:solidFill>
                <a:schemeClr val="tx2">
                  <a:lumMod val="65000"/>
                  <a:lumOff val="35000"/>
                </a:schemeClr>
              </a:solidFill>
              <a:effectLst/>
            </a:endParaRPr>
          </a:p>
          <a:p>
            <a:pPr marL="277200" indent="0" rtl="0">
              <a:lnSpc>
                <a:spcPct val="150000"/>
              </a:lnSpc>
              <a:spcBef>
                <a:spcPts val="0"/>
              </a:spcBef>
              <a:spcAft>
                <a:spcPts val="0"/>
              </a:spcAft>
              <a:buNone/>
            </a:pPr>
            <a:r>
              <a:rPr lang="en-US" sz="2400" b="0" i="0" u="none" strike="noStrike" dirty="0">
                <a:solidFill>
                  <a:srgbClr val="000000"/>
                </a:solidFill>
                <a:effectLst/>
                <a:latin typeface="Arial" panose="020B0604020202020204" pitchFamily="34" charset="0"/>
              </a:rPr>
              <a:t>Jaar 6 of 7: </a:t>
            </a:r>
            <a:r>
              <a:rPr lang="en-US" sz="2400" b="0" i="0" u="none" strike="noStrike" dirty="0">
                <a:solidFill>
                  <a:schemeClr val="tx2">
                    <a:lumMod val="65000"/>
                    <a:lumOff val="35000"/>
                  </a:schemeClr>
                </a:solidFill>
                <a:effectLst/>
                <a:latin typeface="Arial" panose="020B0604020202020204" pitchFamily="34" charset="0"/>
              </a:rPr>
              <a:t>CO2 ≤ 15</a:t>
            </a:r>
            <a:endParaRPr lang="en-US" sz="2400" b="0" dirty="0">
              <a:solidFill>
                <a:schemeClr val="tx2">
                  <a:lumMod val="65000"/>
                  <a:lumOff val="35000"/>
                </a:schemeClr>
              </a:solidFill>
              <a:effectLst/>
            </a:endParaRPr>
          </a:p>
          <a:p>
            <a:pPr>
              <a:lnSpc>
                <a:spcPct val="150000"/>
              </a:lnSpc>
            </a:pPr>
            <a:endParaRPr lang="nl-NL" sz="2400" dirty="0"/>
          </a:p>
        </p:txBody>
      </p:sp>
      <p:sp>
        <p:nvSpPr>
          <p:cNvPr id="6" name="TextBox 5">
            <a:extLst>
              <a:ext uri="{FF2B5EF4-FFF2-40B4-BE49-F238E27FC236}">
                <a16:creationId xmlns:a16="http://schemas.microsoft.com/office/drawing/2014/main" id="{93AD883E-D269-51D8-58A9-220E1FF686F7}"/>
              </a:ext>
            </a:extLst>
          </p:cNvPr>
          <p:cNvSpPr txBox="1"/>
          <p:nvPr/>
        </p:nvSpPr>
        <p:spPr>
          <a:xfrm>
            <a:off x="4572000" y="2125557"/>
            <a:ext cx="4245099" cy="2239844"/>
          </a:xfrm>
          <a:prstGeom prst="rect">
            <a:avLst/>
          </a:prstGeom>
          <a:noFill/>
        </p:spPr>
        <p:txBody>
          <a:bodyPr wrap="square" numCol="1" rtlCol="0">
            <a:spAutoFit/>
          </a:bodyPr>
          <a:lstStyle/>
          <a:p>
            <a:pPr marL="277200" indent="0" rtl="0">
              <a:lnSpc>
                <a:spcPct val="150000"/>
              </a:lnSpc>
              <a:spcBef>
                <a:spcPts val="0"/>
              </a:spcBef>
              <a:spcAft>
                <a:spcPts val="0"/>
              </a:spcAft>
              <a:buNone/>
            </a:pPr>
            <a:r>
              <a:rPr lang="en-US" sz="2400" b="0" i="0" u="none" strike="noStrike" dirty="0">
                <a:solidFill>
                  <a:srgbClr val="000000"/>
                </a:solidFill>
                <a:effectLst/>
                <a:latin typeface="Arial" panose="020B0604020202020204" pitchFamily="34" charset="0"/>
              </a:rPr>
              <a:t>Jaar 8 of 9: </a:t>
            </a:r>
            <a:r>
              <a:rPr lang="en-US" sz="2400" b="0" i="0" u="none" strike="noStrike" dirty="0">
                <a:solidFill>
                  <a:schemeClr val="tx2">
                    <a:lumMod val="65000"/>
                    <a:lumOff val="35000"/>
                  </a:schemeClr>
                </a:solidFill>
                <a:effectLst/>
                <a:latin typeface="Arial" panose="020B0604020202020204" pitchFamily="34" charset="0"/>
              </a:rPr>
              <a:t>CO2 ≤ 10</a:t>
            </a:r>
            <a:endParaRPr lang="en-US" sz="2400" b="0" dirty="0">
              <a:solidFill>
                <a:schemeClr val="tx2">
                  <a:lumMod val="65000"/>
                  <a:lumOff val="35000"/>
                </a:schemeClr>
              </a:solidFill>
              <a:effectLst/>
            </a:endParaRPr>
          </a:p>
          <a:p>
            <a:pPr marL="277200" indent="0" rtl="0">
              <a:lnSpc>
                <a:spcPct val="150000"/>
              </a:lnSpc>
              <a:spcBef>
                <a:spcPts val="0"/>
              </a:spcBef>
              <a:spcAft>
                <a:spcPts val="0"/>
              </a:spcAft>
              <a:buNone/>
            </a:pPr>
            <a:r>
              <a:rPr lang="en-US" sz="2400" b="0" i="0" u="none" strike="noStrike" dirty="0">
                <a:solidFill>
                  <a:srgbClr val="000000"/>
                </a:solidFill>
                <a:effectLst/>
                <a:latin typeface="Arial" panose="020B0604020202020204" pitchFamily="34" charset="0"/>
              </a:rPr>
              <a:t>Jaar 10, 11 of 12: </a:t>
            </a:r>
            <a:r>
              <a:rPr lang="en-US" sz="2400" b="0" i="0" u="none" strike="noStrike" dirty="0">
                <a:solidFill>
                  <a:schemeClr val="tx2">
                    <a:lumMod val="65000"/>
                    <a:lumOff val="35000"/>
                  </a:schemeClr>
                </a:solidFill>
                <a:effectLst/>
                <a:latin typeface="Arial" panose="020B0604020202020204" pitchFamily="34" charset="0"/>
              </a:rPr>
              <a:t>CO2 ≤ 5</a:t>
            </a:r>
            <a:endParaRPr lang="en-US" sz="2400" b="0" dirty="0">
              <a:solidFill>
                <a:schemeClr val="tx2">
                  <a:lumMod val="65000"/>
                  <a:lumOff val="35000"/>
                </a:schemeClr>
              </a:solidFill>
              <a:effectLst/>
            </a:endParaRPr>
          </a:p>
          <a:p>
            <a:pPr marL="277200" indent="0" rtl="0">
              <a:lnSpc>
                <a:spcPct val="150000"/>
              </a:lnSpc>
              <a:spcBef>
                <a:spcPts val="0"/>
              </a:spcBef>
              <a:spcAft>
                <a:spcPts val="0"/>
              </a:spcAft>
              <a:buNone/>
            </a:pPr>
            <a:r>
              <a:rPr lang="en-US" sz="2400" b="0" i="0" u="none" strike="noStrike" dirty="0">
                <a:solidFill>
                  <a:srgbClr val="000000"/>
                </a:solidFill>
                <a:effectLst/>
                <a:latin typeface="Arial" panose="020B0604020202020204" pitchFamily="34" charset="0"/>
              </a:rPr>
              <a:t>Jaar 13 of later: </a:t>
            </a:r>
            <a:r>
              <a:rPr lang="en-US" sz="2400" b="0" i="0" u="none" strike="noStrike" dirty="0">
                <a:solidFill>
                  <a:schemeClr val="tx2">
                    <a:lumMod val="65000"/>
                    <a:lumOff val="35000"/>
                  </a:schemeClr>
                </a:solidFill>
                <a:effectLst/>
                <a:latin typeface="Arial" panose="020B0604020202020204" pitchFamily="34" charset="0"/>
              </a:rPr>
              <a:t>CO2 = 0</a:t>
            </a:r>
          </a:p>
          <a:p>
            <a:pPr>
              <a:lnSpc>
                <a:spcPct val="150000"/>
              </a:lnSpc>
            </a:pPr>
            <a:endParaRPr lang="nl-NL" sz="2400" dirty="0"/>
          </a:p>
        </p:txBody>
      </p:sp>
    </p:spTree>
    <p:extLst>
      <p:ext uri="{BB962C8B-B14F-4D97-AF65-F5344CB8AC3E}">
        <p14:creationId xmlns:p14="http://schemas.microsoft.com/office/powerpoint/2010/main" val="3197402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8</a:t>
            </a:fld>
            <a:endParaRPr lang="nl-NL" dirty="0"/>
          </a:p>
        </p:txBody>
      </p:sp>
      <p:sp>
        <p:nvSpPr>
          <p:cNvPr id="5" name="Titel 4"/>
          <p:cNvSpPr>
            <a:spLocks noGrp="1"/>
          </p:cNvSpPr>
          <p:nvPr>
            <p:ph type="title"/>
          </p:nvPr>
        </p:nvSpPr>
        <p:spPr/>
        <p:txBody>
          <a:bodyPr/>
          <a:lstStyle/>
          <a:p>
            <a:r>
              <a:rPr lang="nl-NL" dirty="0"/>
              <a:t>Varkenspest</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dirty="0"/>
              <a:t>Varkenspest is erg besmettelijk!</a:t>
            </a:r>
          </a:p>
          <a:p>
            <a:pPr marL="0" indent="0">
              <a:buNone/>
            </a:pPr>
            <a:endParaRPr lang="nl-NL" dirty="0"/>
          </a:p>
          <a:p>
            <a:pPr marL="0" indent="0">
              <a:buNone/>
            </a:pPr>
            <a:r>
              <a:rPr lang="nl-NL" b="1" dirty="0"/>
              <a:t>1 varkenskaart </a:t>
            </a:r>
            <a:r>
              <a:rPr lang="nl-NL" dirty="0"/>
              <a:t>moet weg</a:t>
            </a:r>
          </a:p>
          <a:p>
            <a:pPr marL="0" indent="0">
              <a:buNone/>
            </a:pPr>
            <a:r>
              <a:rPr lang="nl-NL" sz="2000" i="1" dirty="0"/>
              <a:t>(kaart omdraaien of andere kaart met achterkant naar boven er boven opleggen)</a:t>
            </a:r>
          </a:p>
          <a:p>
            <a:pPr marL="0" indent="0">
              <a:buNone/>
            </a:pPr>
            <a:endParaRPr lang="nl-NL" sz="2000" dirty="0"/>
          </a:p>
          <a:p>
            <a:pPr marL="0" indent="0">
              <a:buNone/>
            </a:pPr>
            <a:r>
              <a:rPr lang="nl-NL" dirty="0"/>
              <a:t>Vergeet niet </a:t>
            </a:r>
            <a:r>
              <a:rPr lang="nl-NL" dirty="0">
                <a:solidFill>
                  <a:srgbClr val="CC3300"/>
                </a:solidFill>
              </a:rPr>
              <a:t>eiwit</a:t>
            </a:r>
            <a:r>
              <a:rPr lang="nl-NL" dirty="0"/>
              <a:t> en </a:t>
            </a:r>
            <a:r>
              <a:rPr lang="nl-NL" dirty="0">
                <a:solidFill>
                  <a:schemeClr val="tx2">
                    <a:lumMod val="65000"/>
                    <a:lumOff val="35000"/>
                  </a:schemeClr>
                </a:solidFill>
              </a:rPr>
              <a:t>CO2</a:t>
            </a:r>
            <a:r>
              <a:rPr lang="nl-NL" dirty="0"/>
              <a:t> van je totaal eraf te halen!</a:t>
            </a:r>
          </a:p>
          <a:p>
            <a:pPr marL="0" indent="0">
              <a:buNone/>
            </a:pPr>
            <a:endParaRPr lang="nl-NL" sz="2000" dirty="0"/>
          </a:p>
        </p:txBody>
      </p:sp>
      <p:pic>
        <p:nvPicPr>
          <p:cNvPr id="3" name="Picture 2">
            <a:extLst>
              <a:ext uri="{FF2B5EF4-FFF2-40B4-BE49-F238E27FC236}">
                <a16:creationId xmlns:a16="http://schemas.microsoft.com/office/drawing/2014/main" id="{907C75BB-A287-45B7-4A53-F2691C6D2097}"/>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084937" y="953262"/>
            <a:ext cx="1618488" cy="1618488"/>
          </a:xfrm>
          <a:prstGeom prst="rect">
            <a:avLst/>
          </a:prstGeom>
        </p:spPr>
      </p:pic>
      <p:cxnSp>
        <p:nvCxnSpPr>
          <p:cNvPr id="7" name="Straight Connector 6">
            <a:extLst>
              <a:ext uri="{FF2B5EF4-FFF2-40B4-BE49-F238E27FC236}">
                <a16:creationId xmlns:a16="http://schemas.microsoft.com/office/drawing/2014/main" id="{048B2C48-3373-BB0F-EE8E-428D319EBC6A}"/>
              </a:ext>
            </a:extLst>
          </p:cNvPr>
          <p:cNvCxnSpPr>
            <a:cxnSpLocks/>
          </p:cNvCxnSpPr>
          <p:nvPr/>
        </p:nvCxnSpPr>
        <p:spPr>
          <a:xfrm>
            <a:off x="6887401" y="953262"/>
            <a:ext cx="1959429" cy="180666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7782752F-222D-B1E6-C095-40882F6CC4A6}"/>
              </a:ext>
            </a:extLst>
          </p:cNvPr>
          <p:cNvCxnSpPr>
            <a:cxnSpLocks/>
          </p:cNvCxnSpPr>
          <p:nvPr/>
        </p:nvCxnSpPr>
        <p:spPr>
          <a:xfrm flipH="1">
            <a:off x="6941532" y="953262"/>
            <a:ext cx="1959429" cy="1737286"/>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7641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4"/>
          </p:nvPr>
        </p:nvSpPr>
        <p:spPr/>
        <p:txBody>
          <a:bodyPr/>
          <a:lstStyle/>
          <a:p>
            <a:fld id="{FE63E531-1C3B-364E-9A80-B8838FF23FE5}" type="slidenum">
              <a:rPr lang="nl-NL" smtClean="0"/>
              <a:pPr/>
              <a:t>9</a:t>
            </a:fld>
            <a:endParaRPr lang="nl-NL" dirty="0"/>
          </a:p>
        </p:txBody>
      </p:sp>
      <p:sp>
        <p:nvSpPr>
          <p:cNvPr id="5" name="Titel 4"/>
          <p:cNvSpPr>
            <a:spLocks noGrp="1"/>
          </p:cNvSpPr>
          <p:nvPr>
            <p:ph type="title"/>
          </p:nvPr>
        </p:nvSpPr>
        <p:spPr/>
        <p:txBody>
          <a:bodyPr/>
          <a:lstStyle/>
          <a:p>
            <a:r>
              <a:rPr lang="nl-NL" dirty="0"/>
              <a:t>Vogelgriep</a:t>
            </a:r>
          </a:p>
        </p:txBody>
      </p:sp>
      <p:sp>
        <p:nvSpPr>
          <p:cNvPr id="2" name="Text Placeholder 1">
            <a:extLst>
              <a:ext uri="{FF2B5EF4-FFF2-40B4-BE49-F238E27FC236}">
                <a16:creationId xmlns:a16="http://schemas.microsoft.com/office/drawing/2014/main" id="{7C49B2E7-5228-74E1-0A18-E84A22128AC8}"/>
              </a:ext>
            </a:extLst>
          </p:cNvPr>
          <p:cNvSpPr>
            <a:spLocks noGrp="1"/>
          </p:cNvSpPr>
          <p:nvPr>
            <p:ph type="body" sz="quarter" idx="13"/>
          </p:nvPr>
        </p:nvSpPr>
        <p:spPr>
          <a:xfrm>
            <a:off x="936625" y="1611220"/>
            <a:ext cx="7766800" cy="3060000"/>
          </a:xfrm>
        </p:spPr>
        <p:txBody>
          <a:bodyPr/>
          <a:lstStyle/>
          <a:p>
            <a:pPr marL="0" indent="0">
              <a:buNone/>
            </a:pPr>
            <a:r>
              <a:rPr lang="nl-NL" dirty="0"/>
              <a:t>Vogelgriep is erg besmettelijk!</a:t>
            </a:r>
          </a:p>
          <a:p>
            <a:pPr marL="0" indent="0">
              <a:buNone/>
            </a:pPr>
            <a:endParaRPr lang="nl-NL" dirty="0"/>
          </a:p>
          <a:p>
            <a:pPr marL="0" indent="0">
              <a:buNone/>
            </a:pPr>
            <a:r>
              <a:rPr lang="nl-NL" b="1" dirty="0"/>
              <a:t>1 kippenkaart </a:t>
            </a:r>
            <a:r>
              <a:rPr lang="nl-NL" dirty="0"/>
              <a:t>moet weg</a:t>
            </a:r>
          </a:p>
          <a:p>
            <a:pPr marL="0" indent="0">
              <a:buNone/>
            </a:pPr>
            <a:r>
              <a:rPr lang="nl-NL" sz="2000" i="1" dirty="0"/>
              <a:t>(kaart omdraaien of ander kaartje met achterkant naar boven er </a:t>
            </a:r>
            <a:r>
              <a:rPr lang="nl-NL" sz="2000" i="1" dirty="0" err="1"/>
              <a:t>bovenopleggen</a:t>
            </a:r>
            <a:r>
              <a:rPr lang="nl-NL" sz="2000" i="1" dirty="0"/>
              <a:t>)</a:t>
            </a:r>
          </a:p>
          <a:p>
            <a:pPr marL="0" indent="0">
              <a:buNone/>
            </a:pPr>
            <a:endParaRPr lang="nl-NL" sz="1800" dirty="0"/>
          </a:p>
          <a:p>
            <a:pPr marL="0" indent="0">
              <a:buNone/>
            </a:pPr>
            <a:r>
              <a:rPr lang="nl-NL" dirty="0"/>
              <a:t>Vergeet niet </a:t>
            </a:r>
            <a:r>
              <a:rPr lang="nl-NL" dirty="0">
                <a:solidFill>
                  <a:srgbClr val="CC3300"/>
                </a:solidFill>
              </a:rPr>
              <a:t>eiwit</a:t>
            </a:r>
            <a:r>
              <a:rPr lang="nl-NL" dirty="0"/>
              <a:t> en </a:t>
            </a:r>
            <a:r>
              <a:rPr lang="nl-NL" dirty="0">
                <a:solidFill>
                  <a:schemeClr val="tx2">
                    <a:lumMod val="65000"/>
                    <a:lumOff val="35000"/>
                  </a:schemeClr>
                </a:solidFill>
              </a:rPr>
              <a:t>CO2</a:t>
            </a:r>
            <a:r>
              <a:rPr lang="nl-NL" dirty="0"/>
              <a:t> van je totaal eraf te halen!</a:t>
            </a:r>
          </a:p>
          <a:p>
            <a:pPr marL="0" indent="0">
              <a:buNone/>
            </a:pPr>
            <a:endParaRPr lang="nl-NL" sz="2000" dirty="0"/>
          </a:p>
        </p:txBody>
      </p:sp>
      <p:pic>
        <p:nvPicPr>
          <p:cNvPr id="3" name="Picture 2">
            <a:extLst>
              <a:ext uri="{FF2B5EF4-FFF2-40B4-BE49-F238E27FC236}">
                <a16:creationId xmlns:a16="http://schemas.microsoft.com/office/drawing/2014/main" id="{EE70D9C7-A0A9-D2F2-D6EC-B9EA7004C8F5}"/>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084937" y="953262"/>
            <a:ext cx="1618488" cy="1618488"/>
          </a:xfrm>
          <a:prstGeom prst="rect">
            <a:avLst/>
          </a:prstGeom>
        </p:spPr>
      </p:pic>
      <p:cxnSp>
        <p:nvCxnSpPr>
          <p:cNvPr id="6" name="Straight Connector 5">
            <a:extLst>
              <a:ext uri="{FF2B5EF4-FFF2-40B4-BE49-F238E27FC236}">
                <a16:creationId xmlns:a16="http://schemas.microsoft.com/office/drawing/2014/main" id="{47F8352F-0A70-4F03-934E-77FE946D31D3}"/>
              </a:ext>
            </a:extLst>
          </p:cNvPr>
          <p:cNvCxnSpPr>
            <a:cxnSpLocks/>
          </p:cNvCxnSpPr>
          <p:nvPr/>
        </p:nvCxnSpPr>
        <p:spPr>
          <a:xfrm>
            <a:off x="6887401" y="953262"/>
            <a:ext cx="1959429" cy="1806660"/>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2F607DD-4F5F-3247-3F75-647307F09EAE}"/>
              </a:ext>
            </a:extLst>
          </p:cNvPr>
          <p:cNvCxnSpPr>
            <a:cxnSpLocks/>
          </p:cNvCxnSpPr>
          <p:nvPr/>
        </p:nvCxnSpPr>
        <p:spPr>
          <a:xfrm flipH="1">
            <a:off x="6941532" y="953262"/>
            <a:ext cx="1959429" cy="1737286"/>
          </a:xfrm>
          <a:prstGeom prst="line">
            <a:avLst/>
          </a:prstGeom>
          <a:ln w="57150">
            <a:solidFill>
              <a:srgbClr val="FF0000"/>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76672561"/>
      </p:ext>
    </p:extLst>
  </p:cSld>
  <p:clrMapOvr>
    <a:masterClrMapping/>
  </p:clrMapOvr>
</p:sld>
</file>

<file path=ppt/theme/theme1.xml><?xml version="1.0" encoding="utf-8"?>
<a:theme xmlns:a="http://schemas.openxmlformats.org/drawingml/2006/main" name="powerpoint-gemeentedh-template">
  <a:themeElements>
    <a:clrScheme name="Den Haag Blauw">
      <a:dk1>
        <a:srgbClr val="000000"/>
      </a:dk1>
      <a:lt1>
        <a:srgbClr val="FFFFFF"/>
      </a:lt1>
      <a:dk2>
        <a:srgbClr val="000000"/>
      </a:dk2>
      <a:lt2>
        <a:srgbClr val="FFFFFF"/>
      </a:lt2>
      <a:accent1>
        <a:srgbClr val="192262"/>
      </a:accent1>
      <a:accent2>
        <a:srgbClr val="144C92"/>
      </a:accent2>
      <a:accent3>
        <a:srgbClr val="1C75BF"/>
      </a:accent3>
      <a:accent4>
        <a:srgbClr val="3697D6"/>
      </a:accent4>
      <a:accent5>
        <a:srgbClr val="3697D6"/>
      </a:accent5>
      <a:accent6>
        <a:srgbClr val="3697D6"/>
      </a:accent6>
      <a:hlink>
        <a:srgbClr val="192262"/>
      </a:hlink>
      <a:folHlink>
        <a:srgbClr val="192262"/>
      </a:folHlink>
    </a:clrScheme>
    <a:fontScheme name="Office - klassiek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Proces - GDH Word Document" ma:contentTypeID="0x0101008696D14171FA4CED8F032AD334D7A9EF000E75E8D5DA4C4C449790B8D5260A01D1" ma:contentTypeVersion="28" ma:contentTypeDescription="Maak een nieuw Word document." ma:contentTypeScope="" ma:versionID="106b367542834186530e5ddf7dc108c0">
  <xsd:schema xmlns:xsd="http://www.w3.org/2001/XMLSchema" xmlns:xs="http://www.w3.org/2001/XMLSchema" xmlns:p="http://schemas.microsoft.com/office/2006/metadata/properties" xmlns:ns1="http://schemas.microsoft.com/sharepoint/v3" xmlns:ns2="06be366b-76c1-48e2-8e84-0219a6e6b478" xmlns:ns3="6fc73856-965d-4c01-b6ec-de85b755efe9" targetNamespace="http://schemas.microsoft.com/office/2006/metadata/properties" ma:root="true" ma:fieldsID="37b1f3aa5bb2f654692490195b7f5ae1" ns1:_="" ns2:_="" ns3:_="">
    <xsd:import namespace="http://schemas.microsoft.com/sharepoint/v3"/>
    <xsd:import namespace="06be366b-76c1-48e2-8e84-0219a6e6b478"/>
    <xsd:import namespace="6fc73856-965d-4c01-b6ec-de85b755efe9"/>
    <xsd:element name="properties">
      <xsd:complexType>
        <xsd:sequence>
          <xsd:element name="documentManagement">
            <xsd:complexType>
              <xsd:all>
                <xsd:element ref="ns2:_dlc_DocId" minOccurs="0"/>
                <xsd:element ref="ns2:_dlc_DocIdUrl" minOccurs="0"/>
                <xsd:element ref="ns2:_dlc_DocIdPersistId" minOccurs="0"/>
                <xsd:element ref="ns2:ebb03eb60f1c456383d550cda2a2ac01" minOccurs="0"/>
                <xsd:element ref="ns2:TaxCatchAll" minOccurs="0"/>
                <xsd:element ref="ns2:TaxCatchAllLabel" minOccurs="0"/>
                <xsd:element ref="ns2:ofae577968ed4be8b7cfa6b3c1b2b2a3" minOccurs="0"/>
                <xsd:element ref="ns2:TaxKeywordTaxHTField" minOccurs="0"/>
                <xsd:element ref="ns3:MediaServiceMetadata" minOccurs="0"/>
                <xsd:element ref="ns3:MediaServiceFastMetadata" minOccurs="0"/>
                <xsd:element ref="ns3:MediaServiceDateTaken" minOccurs="0"/>
                <xsd:element ref="ns3:MediaServiceAutoTags" minOccurs="0"/>
                <xsd:element ref="ns3:MediaLengthInSeconds" minOccurs="0"/>
                <xsd:element ref="ns2:SharedWithUsers" minOccurs="0"/>
                <xsd:element ref="ns2:SharedWithDetails" minOccurs="0"/>
                <xsd:element ref="ns3:MediaServiceAutoKeyPoints" minOccurs="0"/>
                <xsd:element ref="ns3:MediaServiceKeyPoints" minOccurs="0"/>
                <xsd:element ref="ns3:MediaServiceGenerationTime" minOccurs="0"/>
                <xsd:element ref="ns3:MediaServiceEventHashCode" minOccurs="0"/>
                <xsd:element ref="ns3:MediaServiceOCR" minOccurs="0"/>
                <xsd:element ref="ns3:lcf76f155ced4ddcb4097134ff3c332f" minOccurs="0"/>
                <xsd:element ref="ns3:MediaServiceLocation" minOccurs="0"/>
                <xsd:element ref="ns1:_ip_UnifiedCompliancePolicyProperties" minOccurs="0"/>
                <xsd:element ref="ns1:_ip_UnifiedCompliancePolicyUIAc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34" nillable="true" ma:displayName="Eigenschappen van het geïntegreerd beleid voor naleving" ma:hidden="true" ma:internalName="_ip_UnifiedCompliancePolicyProperties">
      <xsd:simpleType>
        <xsd:restriction base="dms:Note"/>
      </xsd:simpleType>
    </xsd:element>
    <xsd:element name="_ip_UnifiedCompliancePolicyUIAction" ma:index="35" nillable="true" ma:displayName="Actie van de gebruikersinterface van het geïntegreerd beleid voor naleving"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be366b-76c1-48e2-8e84-0219a6e6b478"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 blijven behouden" ma:description="Id behouden tijdens toevoegen." ma:hidden="true" ma:internalName="_dlc_DocIdPersistId" ma:readOnly="true">
      <xsd:simpleType>
        <xsd:restriction base="dms:Boolean"/>
      </xsd:simpleType>
    </xsd:element>
    <xsd:element name="ebb03eb60f1c456383d550cda2a2ac01" ma:index="11" nillable="true" ma:taxonomy="true" ma:internalName="ebb03eb60f1c456383d550cda2a2ac01" ma:taxonomyFieldName="Teamtrefwoorden" ma:displayName="Teamtrefwoorden" ma:fieldId="{ebb03eb6-0f1c-4563-83d5-50cda2a2ac01}" ma:sspId="0f84c60b-fce4-43bd-9f97-923732063525" ma:termSetId="64946c82-0627-44db-b90b-63b2828d47c9"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eccf10b4-1883-4fb5-98bd-7bb1b537aedc}" ma:internalName="TaxCatchAll" ma:showField="CatchAllData" ma:web="06be366b-76c1-48e2-8e84-0219a6e6b478">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eccf10b4-1883-4fb5-98bd-7bb1b537aedc}" ma:internalName="TaxCatchAllLabel" ma:readOnly="true" ma:showField="CatchAllDataLabel" ma:web="06be366b-76c1-48e2-8e84-0219a6e6b478">
      <xsd:complexType>
        <xsd:complexContent>
          <xsd:extension base="dms:MultiChoiceLookup">
            <xsd:sequence>
              <xsd:element name="Value" type="dms:Lookup" maxOccurs="unbounded" minOccurs="0" nillable="true"/>
            </xsd:sequence>
          </xsd:extension>
        </xsd:complexContent>
      </xsd:complexType>
    </xsd:element>
    <xsd:element name="ofae577968ed4be8b7cfa6b3c1b2b2a3" ma:index="15" nillable="true" ma:taxonomy="true" ma:internalName="ofae577968ed4be8b7cfa6b3c1b2b2a3" ma:taxonomyFieldName="Documentsoort" ma:displayName="Documentsoort" ma:fieldId="{8fae5779-68ed-4be8-b7cf-a6b3c1b2b2a3}" ma:sspId="0f84c60b-fce4-43bd-9f97-923732063525" ma:termSetId="44435a80-4415-4597-a153-5101d02dcbdd" ma:anchorId="00000000-0000-0000-0000-000000000000" ma:open="false" ma:isKeyword="false">
      <xsd:complexType>
        <xsd:sequence>
          <xsd:element ref="pc:Terms" minOccurs="0" maxOccurs="1"/>
        </xsd:sequence>
      </xsd:complexType>
    </xsd:element>
    <xsd:element name="TaxKeywordTaxHTField" ma:index="17" nillable="true" ma:taxonomy="true" ma:internalName="TaxKeywordTaxHTField" ma:taxonomyFieldName="TaxKeyword" ma:displayName="Ondernemingstrefwoorden" ma:fieldId="{23f27201-bee3-471e-b2e7-b64fd8b7ca38}" ma:taxonomyMulti="true" ma:sspId="0f84c60b-fce4-43bd-9f97-923732063525" ma:termSetId="00000000-0000-0000-0000-000000000000" ma:anchorId="00000000-0000-0000-0000-000000000000" ma:open="true" ma:isKeyword="true">
      <xsd:complexType>
        <xsd:sequence>
          <xsd:element ref="pc:Terms" minOccurs="0" maxOccurs="1"/>
        </xsd:sequence>
      </xsd:complexType>
    </xsd:element>
    <xsd:element name="SharedWithUsers" ma:index="2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fc73856-965d-4c01-b6ec-de85b755efe9" elementFormDefault="qualified">
    <xsd:import namespace="http://schemas.microsoft.com/office/2006/documentManagement/types"/>
    <xsd:import namespace="http://schemas.microsoft.com/office/infopath/2007/PartnerControls"/>
    <xsd:element name="MediaServiceMetadata" ma:index="19" nillable="true" ma:displayName="MediaServiceMetadata" ma:hidden="true" ma:internalName="MediaServiceMetadata" ma:readOnly="true">
      <xsd:simpleType>
        <xsd:restriction base="dms:Note"/>
      </xsd:simpleType>
    </xsd:element>
    <xsd:element name="MediaServiceFastMetadata" ma:index="20" nillable="true" ma:displayName="MediaServiceFastMetadata" ma:hidden="true" ma:internalName="MediaServiceFastMetadata" ma:readOnly="true">
      <xsd:simpleType>
        <xsd:restriction base="dms:Note"/>
      </xsd:simpleType>
    </xsd:element>
    <xsd:element name="MediaServiceDateTaken" ma:index="21" nillable="true" ma:displayName="MediaServiceDateTaken" ma:hidden="true" ma:internalName="MediaServiceDateTaken" ma:readOnly="true">
      <xsd:simpleType>
        <xsd:restriction base="dms:Text"/>
      </xsd:simpleType>
    </xsd:element>
    <xsd:element name="MediaServiceAutoTags" ma:index="22" nillable="true" ma:displayName="Tags" ma:internalName="MediaServiceAutoTag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GenerationTime" ma:index="28" nillable="true" ma:displayName="MediaServiceGenerationTime" ma:hidden="true" ma:internalName="MediaServiceGenerationTime" ma:readOnly="true">
      <xsd:simpleType>
        <xsd:restriction base="dms:Text"/>
      </xsd:simpleType>
    </xsd:element>
    <xsd:element name="MediaServiceEventHashCode" ma:index="29" nillable="true" ma:displayName="MediaServiceEventHashCode" ma:hidden="true" ma:internalName="MediaServiceEventHashCode"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lcf76f155ced4ddcb4097134ff3c332f" ma:index="32" nillable="true" ma:taxonomy="true" ma:internalName="lcf76f155ced4ddcb4097134ff3c332f" ma:taxonomyFieldName="MediaServiceImageTags" ma:displayName="Afbeeldingtags" ma:readOnly="false" ma:fieldId="{5cf76f15-5ced-4ddc-b409-7134ff3c332f}" ma:taxonomyMulti="true" ma:sspId="0f84c60b-fce4-43bd-9f97-923732063525" ma:termSetId="09814cd3-568e-fe90-9814-8d621ff8fb84" ma:anchorId="fba54fb3-c3e1-fe81-a776-ca4b69148c4d" ma:open="true" ma:isKeyword="false">
      <xsd:complexType>
        <xsd:sequence>
          <xsd:element ref="pc:Terms" minOccurs="0" maxOccurs="1"/>
        </xsd:sequence>
      </xsd:complexType>
    </xsd:element>
    <xsd:element name="MediaServiceLocation" ma:index="33" nillable="true" ma:displayName="Location" ma:indexed="true" ma:internalName="MediaServiceLocation" ma:readOnly="true">
      <xsd:simpleType>
        <xsd:restriction base="dms:Text"/>
      </xsd:simpleType>
    </xsd:element>
    <xsd:element name="MediaServiceObjectDetectorVersions" ma:index="36" nillable="true" ma:displayName="MediaServiceObjectDetectorVersions" ma:hidden="true" ma:indexed="true" ma:internalName="MediaServiceObjectDetectorVersions" ma:readOnly="true">
      <xsd:simpleType>
        <xsd:restriction base="dms:Text"/>
      </xsd:simpleType>
    </xsd:element>
    <xsd:element name="MediaServiceSearchProperties" ma:index="3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06be366b-76c1-48e2-8e84-0219a6e6b478" xsi:nil="true"/>
    <_ip_UnifiedCompliancePolicyUIAction xmlns="http://schemas.microsoft.com/sharepoint/v3" xsi:nil="true"/>
    <TaxKeywordTaxHTField xmlns="06be366b-76c1-48e2-8e84-0219a6e6b478">
      <Terms xmlns="http://schemas.microsoft.com/office/infopath/2007/PartnerControls"/>
    </TaxKeywordTaxHTField>
    <ofae577968ed4be8b7cfa6b3c1b2b2a3 xmlns="06be366b-76c1-48e2-8e84-0219a6e6b478">
      <Terms xmlns="http://schemas.microsoft.com/office/infopath/2007/PartnerControls"/>
    </ofae577968ed4be8b7cfa6b3c1b2b2a3>
    <_ip_UnifiedCompliancePolicyProperties xmlns="http://schemas.microsoft.com/sharepoint/v3" xsi:nil="true"/>
    <ebb03eb60f1c456383d550cda2a2ac01 xmlns="06be366b-76c1-48e2-8e84-0219a6e6b478">
      <Terms xmlns="http://schemas.microsoft.com/office/infopath/2007/PartnerControls"/>
    </ebb03eb60f1c456383d550cda2a2ac01>
    <lcf76f155ced4ddcb4097134ff3c332f xmlns="6fc73856-965d-4c01-b6ec-de85b755efe9">
      <Terms xmlns="http://schemas.microsoft.com/office/infopath/2007/PartnerControls"/>
    </lcf76f155ced4ddcb4097134ff3c332f>
    <_dlc_DocId xmlns="06be366b-76c1-48e2-8e84-0219a6e6b478">5D7JNWZJD7MU-1376080299-12614</_dlc_DocId>
    <_dlc_DocIdUrl xmlns="06be366b-76c1-48e2-8e84-0219a6e6b478">
      <Url>https://denhaag.sharepoint.com/sites/Milieueducatie_DSB_ANME/_layouts/15/DocIdRedir.aspx?ID=5D7JNWZJD7MU-1376080299-12614</Url>
      <Description>5D7JNWZJD7MU-1376080299-12614</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5ACD098-3B35-4F32-938D-569AB0C662D9}">
  <ds:schemaRefs>
    <ds:schemaRef ds:uri="http://schemas.microsoft.com/sharepoint/events"/>
  </ds:schemaRefs>
</ds:datastoreItem>
</file>

<file path=customXml/itemProps2.xml><?xml version="1.0" encoding="utf-8"?>
<ds:datastoreItem xmlns:ds="http://schemas.openxmlformats.org/officeDocument/2006/customXml" ds:itemID="{99269883-C8FA-4F08-A64C-5B59109567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6be366b-76c1-48e2-8e84-0219a6e6b478"/>
    <ds:schemaRef ds:uri="6fc73856-965d-4c01-b6ec-de85b755ef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5CE5A4E-30B7-4461-9A8D-8E9903799B75}">
  <ds:schemaRefs>
    <ds:schemaRef ds:uri="http://schemas.microsoft.com/office/2006/documentManagement/types"/>
    <ds:schemaRef ds:uri="http://purl.org/dc/terms/"/>
    <ds:schemaRef ds:uri="http://www.w3.org/XML/1998/namespace"/>
    <ds:schemaRef ds:uri="http://schemas.microsoft.com/office/2006/metadata/properties"/>
    <ds:schemaRef ds:uri="http://schemas.openxmlformats.org/package/2006/metadata/core-properties"/>
    <ds:schemaRef ds:uri="http://purl.org/dc/dcmitype/"/>
    <ds:schemaRef ds:uri="http://schemas.microsoft.com/sharepoint/v3"/>
    <ds:schemaRef ds:uri="http://purl.org/dc/elements/1.1/"/>
    <ds:schemaRef ds:uri="http://schemas.microsoft.com/office/infopath/2007/PartnerControls"/>
    <ds:schemaRef ds:uri="b9ccc0c7-6f5b-47c7-bbc7-d7128c1fafde"/>
    <ds:schemaRef ds:uri="fd45db24-a610-4bc4-92c2-ea00d2ceef34"/>
    <ds:schemaRef ds:uri="06be366b-76c1-48e2-8e84-0219a6e6b478"/>
    <ds:schemaRef ds:uri="6fc73856-965d-4c01-b6ec-de85b755efe9"/>
  </ds:schemaRefs>
</ds:datastoreItem>
</file>

<file path=customXml/itemProps4.xml><?xml version="1.0" encoding="utf-8"?>
<ds:datastoreItem xmlns:ds="http://schemas.openxmlformats.org/officeDocument/2006/customXml" ds:itemID="{3BAE738A-92FE-409F-8E4F-623945993666}">
  <ds:schemaRefs>
    <ds:schemaRef ds:uri="http://schemas.microsoft.com/sharepoint/v3/contenttype/forms"/>
  </ds:schemaRefs>
</ds:datastoreItem>
</file>

<file path=docMetadata/LabelInfo.xml><?xml version="1.0" encoding="utf-8"?>
<clbl:labelList xmlns:clbl="http://schemas.microsoft.com/office/2020/mipLabelMetadata">
  <clbl:label id="{f03e95be-f593-41dc-b647-f46fbd6a5fa3}" enabled="1" method="Standard" siteId="{8c653938-6726-49c5-bca7-8e44a4bf2029}" removed="0"/>
</clbl:labelList>
</file>

<file path=docProps/app.xml><?xml version="1.0" encoding="utf-8"?>
<Properties xmlns="http://schemas.openxmlformats.org/officeDocument/2006/extended-properties" xmlns:vt="http://schemas.openxmlformats.org/officeDocument/2006/docPropsVTypes">
  <Template>Epub-test.thmx</Template>
  <TotalTime>41266</TotalTime>
  <Words>3869</Words>
  <Application>Microsoft Office PowerPoint</Application>
  <PresentationFormat>Diavoorstelling (16:9)</PresentationFormat>
  <Paragraphs>345</Paragraphs>
  <Slides>22</Slides>
  <Notes>22</Notes>
  <HiddenSlides>0</HiddenSlides>
  <MMClips>0</MMClips>
  <ScaleCrop>false</ScaleCrop>
  <HeadingPairs>
    <vt:vector size="4" baseType="variant">
      <vt:variant>
        <vt:lpstr>Thema</vt:lpstr>
      </vt:variant>
      <vt:variant>
        <vt:i4>1</vt:i4>
      </vt:variant>
      <vt:variant>
        <vt:lpstr>Diatitels</vt:lpstr>
      </vt:variant>
      <vt:variant>
        <vt:i4>22</vt:i4>
      </vt:variant>
    </vt:vector>
  </HeadingPairs>
  <TitlesOfParts>
    <vt:vector size="23" baseType="lpstr">
      <vt:lpstr>powerpoint-gemeentedh-template</vt:lpstr>
      <vt:lpstr>Opwarming aarde</vt:lpstr>
      <vt:lpstr>Droogte</vt:lpstr>
      <vt:lpstr>Wateroverlast</vt:lpstr>
      <vt:lpstr>Zeespiegelstijging</vt:lpstr>
      <vt:lpstr>Extreem weer</vt:lpstr>
      <vt:lpstr>Extreem weer</vt:lpstr>
      <vt:lpstr>Nieuwe stikstofregels</vt:lpstr>
      <vt:lpstr>Varkenspest</vt:lpstr>
      <vt:lpstr>Vogelgriep</vt:lpstr>
      <vt:lpstr>Gekke koeienziekte</vt:lpstr>
      <vt:lpstr>Mensen willen gezond eten</vt:lpstr>
      <vt:lpstr>Mensen willen vlees eten</vt:lpstr>
      <vt:lpstr>Mensen willen melk en kaas</vt:lpstr>
      <vt:lpstr>Meer ruimte voor woningen</vt:lpstr>
      <vt:lpstr>Biodiversiteit </vt:lpstr>
      <vt:lpstr>Bijensterfte  </vt:lpstr>
      <vt:lpstr>Te weinig drinkwater   </vt:lpstr>
      <vt:lpstr>Goed voor mens en natuur </vt:lpstr>
      <vt:lpstr>Boze boeren</vt:lpstr>
      <vt:lpstr>Bevolkingstoename</vt:lpstr>
      <vt:lpstr>Eind van het jaar</vt:lpstr>
      <vt:lpstr>Begin van het jaar</vt:lpstr>
    </vt:vector>
  </TitlesOfParts>
  <Manager/>
  <Company>Maaike Media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Powerpoint-16x9-groen</dc:title>
  <dc:subject/>
  <dc:creator>Gemeente Den Haag</dc:creator>
  <cp:keywords/>
  <dc:description/>
  <cp:lastModifiedBy>Joke Visschedijk</cp:lastModifiedBy>
  <cp:revision>376</cp:revision>
  <dcterms:created xsi:type="dcterms:W3CDTF">2011-12-16T10:32:12Z</dcterms:created>
  <dcterms:modified xsi:type="dcterms:W3CDTF">2024-10-01T11:20:05Z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0x0101008696D14171FA4CED8F032AD334D7A9EF000E75E8D5DA4C4C449790B8D5260A01D1</vt:lpwstr>
  </property>
  <property fmtid="{D5CDD505-2E9C-101B-9397-08002B2CF9AE}" pid="3" name="Trefwoorden">
    <vt:lpwstr>208;#huisstijl|50524249-95cd-4f88-83fb-31390a2dfb60;#510;#communicatie|7484e2e8-6f8f-46b3-8d3d-daabb518267d;#209;#citymarketing|ab2ab6e9-2c7e-494f-bd55-f1767d08f5b8;#311;#MS Powerpoint|159f670a-4c45-4a62-88ac-fa7864d225b5</vt:lpwstr>
  </property>
  <property fmtid="{D5CDD505-2E9C-101B-9397-08002B2CF9AE}" pid="4" name="VrijeTermen">
    <vt:lpwstr/>
  </property>
  <property fmtid="{D5CDD505-2E9C-101B-9397-08002B2CF9AE}" pid="5" name="MMOnderdeel_x0020_van">
    <vt:lpwstr/>
  </property>
  <property fmtid="{D5CDD505-2E9C-101B-9397-08002B2CF9AE}" pid="6" name="MMOnderdeel van">
    <vt:lpwstr/>
  </property>
  <property fmtid="{D5CDD505-2E9C-101B-9397-08002B2CF9AE}" pid="7" name="VrijeTrefwoorden">
    <vt:lpwstr/>
  </property>
  <property fmtid="{D5CDD505-2E9C-101B-9397-08002B2CF9AE}" pid="8" name="VasteTrefwoorden">
    <vt:lpwstr>2364;#communicatie portaal|b89749f7-bd07-4745-8e40-4598e2d7795c</vt:lpwstr>
  </property>
  <property fmtid="{D5CDD505-2E9C-101B-9397-08002B2CF9AE}" pid="9" name="_dlc_policyId">
    <vt:lpwstr>0x010100B32E1E8F029D214FAC9A983ED8D155FE00B42205842AEF1C49B40431C8D0715E6F|1589124849</vt:lpwstr>
  </property>
  <property fmtid="{D5CDD505-2E9C-101B-9397-08002B2CF9AE}" pid="10" name="ItemRetentionFormula">
    <vt:lpwstr>&lt;formula id="Microsoft.Office.RecordsManagement.PolicyFeatures.Expiration.Formula.BuiltIn"&gt;&lt;number&gt;1&lt;/number&gt;&lt;property&gt;Modified&lt;/property&gt;&lt;propertyId&gt;28cf69c5-fa48-462a-b5cd-27b6f9d2bd5f&lt;/propertyId&gt;&lt;period&gt;years&lt;/period&gt;&lt;/formula&gt;</vt:lpwstr>
  </property>
  <property fmtid="{D5CDD505-2E9C-101B-9397-08002B2CF9AE}" pid="11" name="_dlc_DocIdItemGuid">
    <vt:lpwstr>40b1dc4d-e683-4813-98b8-9e2dbba05555</vt:lpwstr>
  </property>
  <property fmtid="{D5CDD505-2E9C-101B-9397-08002B2CF9AE}" pid="12" name="TaxKeyword">
    <vt:lpwstr/>
  </property>
  <property fmtid="{D5CDD505-2E9C-101B-9397-08002B2CF9AE}" pid="13" name="MediaServiceImageTags">
    <vt:lpwstr/>
  </property>
  <property fmtid="{D5CDD505-2E9C-101B-9397-08002B2CF9AE}" pid="14" name="Documentsoort">
    <vt:lpwstr/>
  </property>
  <property fmtid="{D5CDD505-2E9C-101B-9397-08002B2CF9AE}" pid="15" name="Teamtrefwoorden">
    <vt:lpwstr/>
  </property>
  <property fmtid="{D5CDD505-2E9C-101B-9397-08002B2CF9AE}" pid="16" name="iadc89b14e6f46d3bf0676593dca1557">
    <vt:lpwstr/>
  </property>
  <property fmtid="{D5CDD505-2E9C-101B-9397-08002B2CF9AE}" pid="17" name="Dossiertype">
    <vt:lpwstr/>
  </property>
</Properties>
</file>